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274" r:id="rId2"/>
    <p:sldId id="462" r:id="rId3"/>
    <p:sldId id="463" r:id="rId4"/>
    <p:sldId id="441" r:id="rId5"/>
    <p:sldId id="449" r:id="rId6"/>
    <p:sldId id="450" r:id="rId7"/>
    <p:sldId id="451" r:id="rId8"/>
    <p:sldId id="452" r:id="rId9"/>
    <p:sldId id="448" r:id="rId10"/>
    <p:sldId id="453" r:id="rId11"/>
    <p:sldId id="454" r:id="rId12"/>
    <p:sldId id="455" r:id="rId13"/>
    <p:sldId id="459" r:id="rId14"/>
    <p:sldId id="456" r:id="rId15"/>
    <p:sldId id="457" r:id="rId16"/>
    <p:sldId id="458" r:id="rId17"/>
    <p:sldId id="461" r:id="rId18"/>
    <p:sldId id="464" r:id="rId19"/>
    <p:sldId id="465" r:id="rId20"/>
    <p:sldId id="466" r:id="rId21"/>
    <p:sldId id="467" r:id="rId22"/>
    <p:sldId id="468" r:id="rId23"/>
    <p:sldId id="469" r:id="rId24"/>
    <p:sldId id="470" r:id="rId25"/>
    <p:sldId id="471" r:id="rId26"/>
    <p:sldId id="472" r:id="rId27"/>
    <p:sldId id="473" r:id="rId28"/>
    <p:sldId id="474" r:id="rId29"/>
    <p:sldId id="475" r:id="rId30"/>
    <p:sldId id="476" r:id="rId31"/>
    <p:sldId id="477" r:id="rId32"/>
    <p:sldId id="478" r:id="rId33"/>
    <p:sldId id="479" r:id="rId3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08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21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25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C3EC90D-F6A6-4EBA-9EED-89E77B4A85C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2.xml"/><Relationship Id="rId4" Type="http://schemas.openxmlformats.org/officeDocument/2006/relationships/slide" Target="slide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Relationship Id="rId5" Type="http://schemas.openxmlformats.org/officeDocument/2006/relationships/audio" Target="../media/audio1.wav"/><Relationship Id="rId4" Type="http://schemas.openxmlformats.org/officeDocument/2006/relationships/image" Target="../media/image4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4.emf"/><Relationship Id="rId4" Type="http://schemas.openxmlformats.org/officeDocument/2006/relationships/slide" Target="slide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4.jpeg"/><Relationship Id="rId2" Type="http://schemas.openxmlformats.org/officeDocument/2006/relationships/slide" Target="slide2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image" Target="../media/image4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2.xml"/><Relationship Id="rId5" Type="http://schemas.openxmlformats.org/officeDocument/2006/relationships/slide" Target="slide32.xml"/><Relationship Id="rId4" Type="http://schemas.openxmlformats.org/officeDocument/2006/relationships/slide" Target="slide2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" Target="slide1.xml"/><Relationship Id="rId1" Type="http://schemas.openxmlformats.org/officeDocument/2006/relationships/slideLayout" Target="../slideLayouts/slideLayout10.xml"/><Relationship Id="rId4" Type="http://schemas.openxmlformats.org/officeDocument/2006/relationships/audio" Target="../media/audio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4" Type="http://schemas.openxmlformats.org/officeDocument/2006/relationships/slide" Target="slide2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4.emf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85720" y="1412776"/>
            <a:ext cx="842968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/>
              <a:t>第</a:t>
            </a:r>
            <a:r>
              <a:rPr lang="en-US" altLang="zh-CN" sz="4800" dirty="0" smtClean="0"/>
              <a:t>4</a:t>
            </a:r>
            <a:r>
              <a:rPr lang="zh-CN" altLang="en-US" sz="4800" dirty="0" smtClean="0"/>
              <a:t>单元    小数</a:t>
            </a:r>
            <a:r>
              <a:rPr lang="zh-CN" altLang="en-US" sz="4800" dirty="0"/>
              <a:t>的意义和性质</a:t>
            </a: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四年级数学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31" name="TextBox 16"/>
          <p:cNvSpPr txBox="1">
            <a:spLocks noChangeArrowheads="1"/>
          </p:cNvSpPr>
          <p:nvPr/>
        </p:nvSpPr>
        <p:spPr bwMode="auto">
          <a:xfrm>
            <a:off x="689973" y="2523805"/>
            <a:ext cx="7929618" cy="83099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 </a:t>
            </a:r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小数</a:t>
            </a:r>
            <a:r>
              <a:rPr lang="zh-CN" altLang="en-US" sz="4800" dirty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的意义和读写法</a:t>
            </a:r>
          </a:p>
        </p:txBody>
      </p:sp>
      <p:sp>
        <p:nvSpPr>
          <p:cNvPr id="32" name="矩形 31"/>
          <p:cNvSpPr/>
          <p:nvPr/>
        </p:nvSpPr>
        <p:spPr>
          <a:xfrm>
            <a:off x="778567" y="3637150"/>
            <a:ext cx="739383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课时  小数</a:t>
            </a:r>
            <a:r>
              <a:rPr lang="zh-CN" altLang="en-US" sz="4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的读法和写法</a:t>
            </a:r>
            <a:endParaRPr lang="zh-CN" altLang="en-US" sz="440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4787330" y="2475360"/>
            <a:ext cx="25193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高：0.</a:t>
            </a:r>
            <a:r>
              <a:rPr lang="en-US" altLang="zh-CN" sz="3600" b="1" dirty="0">
                <a:solidFill>
                  <a:srgbClr val="FF0000"/>
                </a:solidFill>
                <a:latin typeface="+mn-ea"/>
                <a:ea typeface="+mn-ea"/>
              </a:rPr>
              <a:t>58m</a:t>
            </a:r>
            <a:endParaRPr lang="zh-CN" altLang="en-US" sz="3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4787330" y="3196085"/>
            <a:ext cx="25193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+mn-ea"/>
                <a:ea typeface="+mn-ea"/>
              </a:rPr>
              <a:t>厚：</a:t>
            </a:r>
            <a:r>
              <a:rPr lang="en-US" altLang="zh-CN" sz="3600" b="1">
                <a:solidFill>
                  <a:srgbClr val="FF0000"/>
                </a:solidFill>
                <a:latin typeface="+mn-ea"/>
                <a:ea typeface="+mn-ea"/>
              </a:rPr>
              <a:t>3.5㎝</a:t>
            </a: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4787330" y="3915222"/>
            <a:ext cx="31686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+mn-ea"/>
                <a:ea typeface="+mn-ea"/>
              </a:rPr>
              <a:t>重：</a:t>
            </a:r>
            <a:r>
              <a:rPr lang="en-US" altLang="zh-CN" sz="3600" b="1">
                <a:solidFill>
                  <a:srgbClr val="FF0000"/>
                </a:solidFill>
                <a:latin typeface="+mn-ea"/>
                <a:ea typeface="+mn-ea"/>
              </a:rPr>
              <a:t>41.47㎏</a:t>
            </a: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899592" y="5009803"/>
            <a:ext cx="619283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读出这枚古钱币的相关数据。</a:t>
            </a:r>
            <a:endParaRPr lang="en-US" altLang="zh-CN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9" name="Picture 2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21672"/>
            <a:ext cx="4032448" cy="3475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AutoShape 27"/>
          <p:cNvSpPr>
            <a:spLocks noChangeArrowheads="1"/>
          </p:cNvSpPr>
          <p:nvPr/>
        </p:nvSpPr>
        <p:spPr bwMode="auto">
          <a:xfrm>
            <a:off x="3228975" y="908685"/>
            <a:ext cx="5085715" cy="63246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</a:rPr>
              <a:t>这是世界上</a:t>
            </a:r>
            <a:r>
              <a:rPr lang="zh-CN" altLang="en-US" sz="3200" dirty="0" smtClean="0">
                <a:solidFill>
                  <a:schemeClr val="tx1"/>
                </a:solidFill>
                <a:latin typeface="楷体_GB2312" pitchFamily="49" charset="-122"/>
              </a:rPr>
              <a:t>最大的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</a:rPr>
              <a:t>古钱币。</a:t>
            </a:r>
            <a:endParaRPr lang="en-US" altLang="zh-CN" sz="3200" dirty="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13" name="AutoShape 8"/>
          <p:cNvSpPr>
            <a:spLocks noChangeArrowheads="1"/>
          </p:cNvSpPr>
          <p:nvPr/>
        </p:nvSpPr>
        <p:spPr bwMode="auto">
          <a:xfrm>
            <a:off x="943707" y="694467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 bldLvl="0" autoUpdateAnimBg="0"/>
      <p:bldP spid="14343" grpId="0" bldLvl="0" autoUpdateAnimBg="0"/>
      <p:bldP spid="14344" grpId="0" bldLvl="0" autoUpdateAnimBg="0"/>
      <p:bldP spid="14345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2623" y="592563"/>
            <a:ext cx="7092280" cy="5319210"/>
          </a:xfrm>
          <a:prstGeom prst="rect">
            <a:avLst/>
          </a:prstGeom>
        </p:spPr>
      </p:pic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233883" y="3741420"/>
            <a:ext cx="372249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indent="304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四十一点四七</a:t>
            </a:r>
            <a:r>
              <a:rPr lang="zh-CN" altLang="en-US" sz="4000" dirty="0" smtClean="0"/>
              <a:t> </a:t>
            </a:r>
            <a:endParaRPr lang="zh-CN" altLang="en-US" sz="4000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1785611" y="1713002"/>
            <a:ext cx="109998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chemeClr val="tx1"/>
                </a:solidFill>
              </a:rPr>
              <a:t>0.58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1817361" y="2681377"/>
            <a:ext cx="95571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tx1"/>
                </a:solidFill>
              </a:rPr>
              <a:t> </a:t>
            </a:r>
            <a:r>
              <a:rPr lang="en-US" altLang="zh-CN" sz="4000" b="1" dirty="0">
                <a:solidFill>
                  <a:schemeClr val="tx1"/>
                </a:solidFill>
              </a:rPr>
              <a:t>3.5</a:t>
            </a: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1722111" y="3789040"/>
            <a:ext cx="135966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chemeClr val="tx1"/>
                </a:solidFill>
              </a:rPr>
              <a:t>41.47</a:t>
            </a: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4529340" y="1692443"/>
            <a:ext cx="224292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零点五八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4529340" y="2681377"/>
            <a:ext cx="172835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三点五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44583" y="1748561"/>
            <a:ext cx="17283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/>
              <a:t>读作：</a:t>
            </a:r>
          </a:p>
        </p:txBody>
      </p:sp>
      <p:sp>
        <p:nvSpPr>
          <p:cNvPr id="9" name="矩形 8"/>
          <p:cNvSpPr/>
          <p:nvPr/>
        </p:nvSpPr>
        <p:spPr>
          <a:xfrm>
            <a:off x="3098352" y="2700492"/>
            <a:ext cx="17283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/>
              <a:t>读作：</a:t>
            </a:r>
          </a:p>
        </p:txBody>
      </p:sp>
      <p:sp>
        <p:nvSpPr>
          <p:cNvPr id="10" name="矩形 9"/>
          <p:cNvSpPr/>
          <p:nvPr/>
        </p:nvSpPr>
        <p:spPr>
          <a:xfrm>
            <a:off x="3098352" y="3758209"/>
            <a:ext cx="17283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/>
              <a:t>读作：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utoUpdateAnimBg="0"/>
      <p:bldP spid="16390" grpId="0" autoUpdateAnimBg="0"/>
      <p:bldP spid="16391" grpId="0" autoUpdateAnimBg="0"/>
      <p:bldP spid="2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899592" y="1124744"/>
            <a:ext cx="7437437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4000" dirty="0">
                <a:solidFill>
                  <a:schemeClr val="tx1"/>
                </a:solidFill>
              </a:rPr>
              <a:t>想一想：小数怎样去</a:t>
            </a:r>
            <a:r>
              <a:rPr lang="zh-CN" altLang="en-US" sz="4000" dirty="0" smtClean="0">
                <a:solidFill>
                  <a:schemeClr val="tx1"/>
                </a:solidFill>
              </a:rPr>
              <a:t>读？</a:t>
            </a:r>
            <a:endParaRPr lang="zh-CN" altLang="en-US" sz="4000" dirty="0">
              <a:solidFill>
                <a:schemeClr val="tx1"/>
              </a:solidFill>
            </a:endParaRPr>
          </a:p>
          <a:p>
            <a:r>
              <a:rPr lang="zh-CN" altLang="en-US" sz="4000" dirty="0">
                <a:solidFill>
                  <a:schemeClr val="tx1"/>
                </a:solidFill>
              </a:rPr>
              <a:t>与整数读法有什么联系和区别？ 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859881" y="2708920"/>
            <a:ext cx="5761211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4400" dirty="0" smtClean="0"/>
              <a:t>整数</a:t>
            </a:r>
            <a:r>
              <a:rPr lang="zh-CN" altLang="en-US" sz="4400" dirty="0"/>
              <a:t>部分按整数的</a:t>
            </a:r>
            <a:r>
              <a:rPr lang="zh-CN" altLang="en-US" sz="4400" dirty="0" smtClean="0"/>
              <a:t>读法去</a:t>
            </a:r>
            <a:r>
              <a:rPr lang="zh-CN" altLang="en-US" sz="4400" dirty="0"/>
              <a:t>读，小数点读作点，小数部分依次读出每个数字。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14" t="2880" r="3200" b="2987"/>
          <a:stretch>
            <a:fillRect/>
          </a:stretch>
        </p:blipFill>
        <p:spPr>
          <a:xfrm>
            <a:off x="179512" y="2564904"/>
            <a:ext cx="2592288" cy="36004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utoUpdateAnimBg="0"/>
      <p:bldP spid="17411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1856711" y="1150515"/>
            <a:ext cx="6611824" cy="927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400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读出下面各小数。</a:t>
            </a:r>
            <a:endParaRPr lang="zh-CN" altLang="en-US" sz="80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3" name="矩形 2"/>
          <p:cNvSpPr/>
          <p:nvPr/>
        </p:nvSpPr>
        <p:spPr>
          <a:xfrm>
            <a:off x="5221464" y="2738476"/>
            <a:ext cx="2749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零点零零八</a:t>
            </a:r>
            <a:endParaRPr lang="zh-CN" altLang="en-US" sz="40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2990" y="2420888"/>
            <a:ext cx="2352664" cy="317288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555654" y="2764449"/>
            <a:ext cx="26490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0</a:t>
            </a:r>
            <a:r>
              <a:rPr lang="en-US" altLang="zh-CN" sz="3600" i="1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.</a:t>
            </a: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008 </a:t>
            </a:r>
            <a:r>
              <a:rPr lang="zh-CN" altLang="zh-CN" sz="36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读作</a:t>
            </a:r>
            <a:r>
              <a:rPr lang="en-US" altLang="zh-CN" sz="3600" dirty="0" smtClean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:</a:t>
            </a:r>
            <a:endParaRPr lang="zh-CN" altLang="zh-CN" sz="3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51427" y="3790781"/>
            <a:ext cx="26532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30</a:t>
            </a:r>
            <a:r>
              <a:rPr lang="en-US" altLang="zh-CN" sz="3600" i="1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.</a:t>
            </a: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56 </a:t>
            </a:r>
            <a:r>
              <a:rPr lang="zh-CN" altLang="zh-CN" sz="36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读作</a:t>
            </a:r>
            <a:r>
              <a:rPr lang="en-US" altLang="zh-CN" sz="36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:</a:t>
            </a:r>
            <a:endParaRPr lang="zh-CN" altLang="zh-CN" sz="3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95889" y="3729226"/>
            <a:ext cx="2749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三十点五六</a:t>
            </a:r>
            <a:endParaRPr lang="zh-CN" altLang="en-US" sz="40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0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8425"/>
          <a:stretch>
            <a:fillRect/>
          </a:stretch>
        </p:blipFill>
        <p:spPr bwMode="auto">
          <a:xfrm>
            <a:off x="119684" y="3717032"/>
            <a:ext cx="1872208" cy="1474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圆角矩形标注 1"/>
          <p:cNvSpPr/>
          <p:nvPr/>
        </p:nvSpPr>
        <p:spPr>
          <a:xfrm>
            <a:off x="1034256" y="1056481"/>
            <a:ext cx="7714208" cy="2660551"/>
          </a:xfrm>
          <a:prstGeom prst="wedgeRoundRectCallout">
            <a:avLst>
              <a:gd name="adj1" fmla="val -39767"/>
              <a:gd name="adj2" fmla="val 79907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8944" y="1197670"/>
            <a:ext cx="7581528" cy="2519362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b="1" dirty="0"/>
              <a:t>据国内外专家实验研究预测：到</a:t>
            </a:r>
            <a:r>
              <a:rPr lang="en-US" altLang="zh-CN" b="1" dirty="0"/>
              <a:t>2100</a:t>
            </a:r>
            <a:r>
              <a:rPr lang="zh-CN" altLang="en-US" b="1" dirty="0"/>
              <a:t>年，</a:t>
            </a:r>
          </a:p>
          <a:p>
            <a:pPr>
              <a:buFontTx/>
              <a:buNone/>
            </a:pPr>
            <a:r>
              <a:rPr lang="zh-CN" altLang="en-US" b="1" dirty="0"/>
              <a:t>与</a:t>
            </a:r>
            <a:r>
              <a:rPr lang="en-US" altLang="zh-CN" b="1" dirty="0"/>
              <a:t>1900</a:t>
            </a:r>
            <a:r>
              <a:rPr lang="zh-CN" altLang="en-US" b="1" dirty="0"/>
              <a:t>年相比，全球平均气温将上升</a:t>
            </a:r>
          </a:p>
          <a:p>
            <a:pPr>
              <a:buFontTx/>
              <a:buNone/>
            </a:pPr>
            <a:r>
              <a:rPr lang="zh-CN" altLang="en-US" b="1" u="sng" dirty="0">
                <a:solidFill>
                  <a:srgbClr val="FF0000"/>
                </a:solidFill>
              </a:rPr>
              <a:t>一点四</a:t>
            </a:r>
            <a:r>
              <a:rPr lang="zh-CN" altLang="en-US" b="1" dirty="0"/>
              <a:t>至</a:t>
            </a:r>
            <a:r>
              <a:rPr lang="zh-CN" altLang="en-US" b="1" u="sng" dirty="0">
                <a:solidFill>
                  <a:srgbClr val="FF0000"/>
                </a:solidFill>
              </a:rPr>
              <a:t>五点八</a:t>
            </a:r>
            <a:r>
              <a:rPr lang="zh-CN" altLang="en-US" b="1" dirty="0"/>
              <a:t>摄氏度，平均海平面</a:t>
            </a:r>
          </a:p>
          <a:p>
            <a:pPr>
              <a:buFontTx/>
              <a:buNone/>
            </a:pPr>
            <a:r>
              <a:rPr lang="zh-CN" altLang="en-US" b="1" dirty="0"/>
              <a:t>将上升</a:t>
            </a:r>
            <a:r>
              <a:rPr lang="zh-CN" altLang="en-US" b="1" u="sng" dirty="0">
                <a:solidFill>
                  <a:srgbClr val="FF0000"/>
                </a:solidFill>
              </a:rPr>
              <a:t>零点零九</a:t>
            </a:r>
            <a:r>
              <a:rPr lang="zh-CN" altLang="en-US" b="1" dirty="0"/>
              <a:t>至</a:t>
            </a:r>
            <a:r>
              <a:rPr lang="zh-CN" altLang="en-US" b="1" u="sng" dirty="0">
                <a:solidFill>
                  <a:srgbClr val="FF0000"/>
                </a:solidFill>
              </a:rPr>
              <a:t>零点八八</a:t>
            </a:r>
            <a:r>
              <a:rPr lang="zh-CN" altLang="en-US" b="1" dirty="0"/>
              <a:t>米。</a:t>
            </a:r>
          </a:p>
        </p:txBody>
      </p:sp>
      <p:sp>
        <p:nvSpPr>
          <p:cNvPr id="29701" name="AutoShape 5"/>
          <p:cNvSpPr>
            <a:spLocks noChangeArrowheads="1"/>
          </p:cNvSpPr>
          <p:nvPr/>
        </p:nvSpPr>
        <p:spPr bwMode="auto">
          <a:xfrm>
            <a:off x="2411760" y="4437112"/>
            <a:ext cx="5122586" cy="901480"/>
          </a:xfrm>
          <a:prstGeom prst="wedgeRoundRectCallout">
            <a:avLst>
              <a:gd name="adj1" fmla="val 58268"/>
              <a:gd name="adj2" fmla="val -29137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2551786" y="4607535"/>
            <a:ext cx="511256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</a:rPr>
              <a:t>写出上面这段话里的小数。</a:t>
            </a:r>
            <a:endParaRPr lang="en-US" altLang="zh-CN" sz="3200" b="1" dirty="0">
              <a:solidFill>
                <a:schemeClr val="tx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812360" y="4005064"/>
            <a:ext cx="1008112" cy="2082672"/>
          </a:xfrm>
          <a:prstGeom prst="rect">
            <a:avLst/>
          </a:prstGeom>
        </p:spPr>
      </p:pic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24816" y="696912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25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5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5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5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/>
      <p:bldP spid="29701" grpId="0" animBg="1"/>
      <p:bldP spid="2970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2623" y="774086"/>
            <a:ext cx="7092280" cy="5319210"/>
          </a:xfrm>
          <a:prstGeom prst="rect">
            <a:avLst/>
          </a:prstGeom>
        </p:spPr>
      </p:pic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15744" y="4331099"/>
            <a:ext cx="2949575" cy="863600"/>
          </a:xfrm>
        </p:spPr>
        <p:txBody>
          <a:bodyPr anchor="ctr"/>
          <a:lstStyle/>
          <a:p>
            <a:r>
              <a:rPr lang="zh-CN" altLang="en-US" sz="4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写作：</a:t>
            </a:r>
            <a:r>
              <a:rPr lang="en-US" altLang="zh-CN" sz="4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0.88</a:t>
            </a: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2025171" y="1668143"/>
            <a:ext cx="172835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一点四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4572869" y="1579439"/>
            <a:ext cx="252986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写作：</a:t>
            </a:r>
            <a:r>
              <a:rPr lang="en-US" altLang="zh-CN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1.4</a:t>
            </a: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2096609" y="2415718"/>
            <a:ext cx="172835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五点八</a:t>
            </a: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4571281" y="2405461"/>
            <a:ext cx="252986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写作：</a:t>
            </a:r>
            <a:r>
              <a:rPr lang="en-US" altLang="zh-CN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5.8</a:t>
            </a: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2025171" y="3422193"/>
            <a:ext cx="224292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零点零九</a:t>
            </a: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4644306" y="3357961"/>
            <a:ext cx="279435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写作：</a:t>
            </a:r>
            <a:r>
              <a:rPr lang="en-US" altLang="zh-CN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0.09</a:t>
            </a:r>
          </a:p>
        </p:txBody>
      </p:sp>
      <p:sp>
        <p:nvSpPr>
          <p:cNvPr id="18441" name="Rectangle 9"/>
          <p:cNvSpPr>
            <a:spLocks noChangeArrowheads="1"/>
          </p:cNvSpPr>
          <p:nvPr/>
        </p:nvSpPr>
        <p:spPr bwMode="auto">
          <a:xfrm>
            <a:off x="2041046" y="4449306"/>
            <a:ext cx="224292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零点八八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36" grpId="0" autoUpdateAnimBg="0"/>
      <p:bldP spid="18438" grpId="0" autoUpdateAnimBg="0"/>
      <p:bldP spid="18440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107950" y="1320800"/>
            <a:ext cx="8932253" cy="4708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/>
              <a:t>      </a:t>
            </a:r>
            <a:r>
              <a:rPr lang="zh-CN" altLang="en-US" sz="4000" dirty="0" smtClean="0"/>
              <a:t>   </a:t>
            </a:r>
            <a:r>
              <a:rPr lang="zh-CN" altLang="en-US" sz="4000" dirty="0"/>
              <a:t>写小数时，整数部分按整数的写法</a:t>
            </a:r>
          </a:p>
          <a:p>
            <a:pPr>
              <a:lnSpc>
                <a:spcPct val="150000"/>
              </a:lnSpc>
            </a:pPr>
            <a:r>
              <a:rPr lang="zh-CN" altLang="en-US" sz="4000" dirty="0"/>
              <a:t>写，小数点写成小圆点，写在个位的右</a:t>
            </a:r>
          </a:p>
          <a:p>
            <a:pPr>
              <a:lnSpc>
                <a:spcPct val="150000"/>
              </a:lnSpc>
            </a:pPr>
            <a:r>
              <a:rPr lang="zh-CN" altLang="en-US" sz="4000" dirty="0"/>
              <a:t>下角，小数部分依次写出每个数字；</a:t>
            </a:r>
          </a:p>
          <a:p>
            <a:pPr>
              <a:lnSpc>
                <a:spcPct val="150000"/>
              </a:lnSpc>
            </a:pPr>
            <a:r>
              <a:rPr lang="zh-CN" altLang="en-US" sz="4000" dirty="0"/>
              <a:t>      </a:t>
            </a:r>
            <a:r>
              <a:rPr lang="zh-CN" altLang="en-US" sz="4000" dirty="0" smtClean="0"/>
              <a:t>   </a:t>
            </a:r>
            <a:r>
              <a:rPr lang="zh-CN" altLang="en-US" sz="4000" dirty="0"/>
              <a:t>如果整数部分是零，就直接写</a:t>
            </a:r>
            <a:r>
              <a:rPr lang="en-US" altLang="zh-CN" sz="4000" dirty="0"/>
              <a:t>0</a:t>
            </a:r>
            <a:r>
              <a:rPr lang="zh-CN" altLang="en-US" sz="4000" dirty="0"/>
              <a:t>，</a:t>
            </a:r>
          </a:p>
          <a:p>
            <a:pPr>
              <a:lnSpc>
                <a:spcPct val="150000"/>
              </a:lnSpc>
            </a:pPr>
            <a:r>
              <a:rPr lang="zh-CN" altLang="en-US" sz="4000" dirty="0"/>
              <a:t>再写小数点，然后写小数部分。 </a:t>
            </a:r>
          </a:p>
        </p:txBody>
      </p:sp>
      <p:sp>
        <p:nvSpPr>
          <p:cNvPr id="2" name="矩形 1"/>
          <p:cNvSpPr/>
          <p:nvPr/>
        </p:nvSpPr>
        <p:spPr>
          <a:xfrm>
            <a:off x="3131840" y="692696"/>
            <a:ext cx="25010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怎样写小数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1856711" y="1150515"/>
            <a:ext cx="6611824" cy="927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写</a:t>
            </a:r>
            <a:r>
              <a:rPr lang="zh-CN" altLang="en-US" sz="40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出下面各小数。</a:t>
            </a:r>
            <a:endParaRPr lang="zh-CN" altLang="en-US" sz="80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06119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3" name="矩形 2"/>
          <p:cNvSpPr/>
          <p:nvPr/>
        </p:nvSpPr>
        <p:spPr>
          <a:xfrm>
            <a:off x="6446470" y="2733671"/>
            <a:ext cx="125867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0.036</a:t>
            </a:r>
            <a:endParaRPr lang="zh-CN" altLang="en-US" sz="40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2990" y="2420888"/>
            <a:ext cx="2352664" cy="317288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555654" y="2764449"/>
            <a:ext cx="43926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en-US" sz="36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零点零三六  写</a:t>
            </a:r>
            <a:r>
              <a:rPr lang="zh-CN" altLang="zh-CN" sz="36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36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:</a:t>
            </a:r>
            <a:endParaRPr lang="zh-CN" altLang="zh-CN" sz="36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51427" y="3978413"/>
            <a:ext cx="39789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en-US" sz="36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三十点九五  写作</a:t>
            </a: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:</a:t>
            </a:r>
            <a:endParaRPr lang="zh-CN" altLang="zh-CN" sz="36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30401" y="3945250"/>
            <a:ext cx="125867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30.95</a:t>
            </a:r>
            <a:endParaRPr lang="zh-CN" altLang="en-US" sz="40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9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410000" y="772523"/>
            <a:ext cx="61622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1.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34</a:t>
            </a:r>
            <a:r>
              <a:rPr lang="zh-CN" altLang="en-US" sz="3200" dirty="0">
                <a:latin typeface="+mj-ea"/>
                <a:ea typeface="+mj-ea"/>
              </a:rPr>
              <a:t>页“做一做”。</a:t>
            </a:r>
          </a:p>
        </p:txBody>
      </p:sp>
      <p:sp>
        <p:nvSpPr>
          <p:cNvPr id="32" name="矩形 31"/>
          <p:cNvSpPr/>
          <p:nvPr/>
        </p:nvSpPr>
        <p:spPr>
          <a:xfrm>
            <a:off x="421435" y="1772816"/>
            <a:ext cx="900834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2.83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是由（   ）个一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，（   ）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个十分之一，（   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）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个百分之一组成的。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653683" y="188172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358573" y="184482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38093" y="262820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CCCCCC"/>
              </a:clrFrom>
              <a:clrTo>
                <a:srgbClr val="CCCCC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174" t="25452" r="13376" b="28271"/>
          <a:stretch>
            <a:fillRect/>
          </a:stretch>
        </p:blipFill>
        <p:spPr>
          <a:xfrm>
            <a:off x="1115616" y="3480715"/>
            <a:ext cx="6624736" cy="288032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1" grpId="0"/>
      <p:bldP spid="5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838628" y="428604"/>
            <a:ext cx="61622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2.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35</a:t>
            </a:r>
            <a:r>
              <a:rPr lang="zh-CN" altLang="en-US" sz="3200" dirty="0">
                <a:latin typeface="+mj-ea"/>
                <a:ea typeface="+mj-ea"/>
              </a:rPr>
              <a:t>页“做一做”。</a:t>
            </a:r>
          </a:p>
        </p:txBody>
      </p:sp>
      <p:sp>
        <p:nvSpPr>
          <p:cNvPr id="34" name="矩形 33"/>
          <p:cNvSpPr/>
          <p:nvPr/>
        </p:nvSpPr>
        <p:spPr>
          <a:xfrm>
            <a:off x="791603" y="1142984"/>
            <a:ext cx="37089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读出下面各数。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09528" y="1908121"/>
            <a:ext cx="10081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6.5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56773" y="2829411"/>
            <a:ext cx="10081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0.04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60190" y="3723135"/>
            <a:ext cx="10081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6.72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56773" y="4616859"/>
            <a:ext cx="12412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0.058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56773" y="5502444"/>
            <a:ext cx="15841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340.09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61237" y="1908376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六点五</a:t>
            </a:r>
            <a:endParaRPr lang="zh-CN" altLang="en-US" sz="3200" dirty="0"/>
          </a:p>
        </p:txBody>
      </p:sp>
      <p:sp>
        <p:nvSpPr>
          <p:cNvPr id="21" name="矩形 20"/>
          <p:cNvSpPr/>
          <p:nvPr/>
        </p:nvSpPr>
        <p:spPr>
          <a:xfrm>
            <a:off x="3461237" y="2936102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零点零四</a:t>
            </a:r>
          </a:p>
        </p:txBody>
      </p:sp>
      <p:sp>
        <p:nvSpPr>
          <p:cNvPr id="22" name="矩形 21"/>
          <p:cNvSpPr/>
          <p:nvPr/>
        </p:nvSpPr>
        <p:spPr>
          <a:xfrm>
            <a:off x="3461236" y="3731274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六点七二</a:t>
            </a:r>
          </a:p>
        </p:txBody>
      </p:sp>
      <p:sp>
        <p:nvSpPr>
          <p:cNvPr id="23" name="矩形 22"/>
          <p:cNvSpPr/>
          <p:nvPr/>
        </p:nvSpPr>
        <p:spPr>
          <a:xfrm>
            <a:off x="3568203" y="4585179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零点零五八</a:t>
            </a:r>
          </a:p>
        </p:txBody>
      </p:sp>
      <p:sp>
        <p:nvSpPr>
          <p:cNvPr id="24" name="矩形 23"/>
          <p:cNvSpPr/>
          <p:nvPr/>
        </p:nvSpPr>
        <p:spPr>
          <a:xfrm>
            <a:off x="3519755" y="5502443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三百四十点零九</a:t>
            </a:r>
          </a:p>
        </p:txBody>
      </p:sp>
      <p:sp>
        <p:nvSpPr>
          <p:cNvPr id="17" name="矩形 16"/>
          <p:cNvSpPr/>
          <p:nvPr/>
        </p:nvSpPr>
        <p:spPr>
          <a:xfrm>
            <a:off x="2226293" y="1895125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读作：</a:t>
            </a:r>
            <a:endParaRPr lang="zh-CN" altLang="en-US" sz="3200" dirty="0"/>
          </a:p>
        </p:txBody>
      </p:sp>
      <p:sp>
        <p:nvSpPr>
          <p:cNvPr id="25" name="矩形 24"/>
          <p:cNvSpPr/>
          <p:nvPr/>
        </p:nvSpPr>
        <p:spPr>
          <a:xfrm>
            <a:off x="2226293" y="2902450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读作：</a:t>
            </a:r>
            <a:endParaRPr lang="zh-CN" altLang="en-US" sz="3200" dirty="0"/>
          </a:p>
        </p:txBody>
      </p:sp>
      <p:sp>
        <p:nvSpPr>
          <p:cNvPr id="26" name="矩形 25"/>
          <p:cNvSpPr/>
          <p:nvPr/>
        </p:nvSpPr>
        <p:spPr>
          <a:xfrm>
            <a:off x="2226293" y="3731274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读作：</a:t>
            </a:r>
            <a:endParaRPr lang="zh-CN" altLang="en-US" sz="3200" dirty="0"/>
          </a:p>
        </p:txBody>
      </p:sp>
      <p:sp>
        <p:nvSpPr>
          <p:cNvPr id="27" name="矩形 26"/>
          <p:cNvSpPr/>
          <p:nvPr/>
        </p:nvSpPr>
        <p:spPr>
          <a:xfrm>
            <a:off x="2297978" y="4589293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读作：</a:t>
            </a:r>
            <a:endParaRPr lang="zh-CN" altLang="en-US" sz="3200" dirty="0"/>
          </a:p>
        </p:txBody>
      </p:sp>
      <p:sp>
        <p:nvSpPr>
          <p:cNvPr id="28" name="矩形 27"/>
          <p:cNvSpPr/>
          <p:nvPr/>
        </p:nvSpPr>
        <p:spPr>
          <a:xfrm>
            <a:off x="2297978" y="5472412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读作：</a:t>
            </a:r>
            <a:endParaRPr lang="zh-CN" altLang="en-US" sz="3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1" grpId="0"/>
      <p:bldP spid="22" grpId="0"/>
      <p:bldP spid="23" grpId="0"/>
      <p:bldP spid="24" grpId="0"/>
      <p:bldP spid="17" grpId="0"/>
      <p:bldP spid="25" grpId="0"/>
      <p:bldP spid="26" grpId="0"/>
      <p:bldP spid="27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5496" y="1124744"/>
            <a:ext cx="900834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1.(1)0.2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是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位小数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表示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分之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483768" y="1260049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一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8044137" y="1238128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二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5971026" y="1260049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十</a:t>
            </a:r>
          </a:p>
        </p:txBody>
      </p:sp>
      <p:sp>
        <p:nvSpPr>
          <p:cNvPr id="59" name="矩形 58"/>
          <p:cNvSpPr/>
          <p:nvPr/>
        </p:nvSpPr>
        <p:spPr>
          <a:xfrm>
            <a:off x="35496" y="2060848"/>
            <a:ext cx="900834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(2)0.15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是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位小数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表示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分之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251494" y="2154777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两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7596336" y="2191654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十五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5775562" y="2154777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百</a:t>
            </a:r>
          </a:p>
        </p:txBody>
      </p:sp>
      <p:sp>
        <p:nvSpPr>
          <p:cNvPr id="79" name="矩形 78"/>
          <p:cNvSpPr/>
          <p:nvPr/>
        </p:nvSpPr>
        <p:spPr>
          <a:xfrm>
            <a:off x="35496" y="3212976"/>
            <a:ext cx="900834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(3)0.008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是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位小数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表示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分之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2485841" y="3328580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三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8028384" y="3306659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八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5973099" y="3328580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千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7704" y="3427035"/>
            <a:ext cx="5508104" cy="3098309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0" grpId="0"/>
      <p:bldP spid="71" grpId="0"/>
      <p:bldP spid="60" grpId="0"/>
      <p:bldP spid="61" grpId="0"/>
      <p:bldP spid="78" grpId="0"/>
      <p:bldP spid="80" grpId="0"/>
      <p:bldP spid="81" grpId="0"/>
      <p:bldP spid="8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838628" y="500042"/>
            <a:ext cx="5955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2.</a:t>
            </a:r>
            <a:r>
              <a:rPr lang="zh-CN" altLang="en-US" sz="3200" dirty="0">
                <a:latin typeface="+mn-ea"/>
                <a:ea typeface="+mn-ea"/>
              </a:rPr>
              <a:t>完成教材第</a:t>
            </a:r>
            <a:r>
              <a:rPr lang="en-US" altLang="zh-CN" sz="3200" dirty="0" smtClean="0">
                <a:latin typeface="+mn-ea"/>
                <a:ea typeface="+mn-ea"/>
              </a:rPr>
              <a:t>35</a:t>
            </a:r>
            <a:r>
              <a:rPr lang="zh-CN" altLang="en-US" sz="3200" dirty="0" smtClean="0">
                <a:latin typeface="+mn-ea"/>
                <a:ea typeface="+mn-ea"/>
              </a:rPr>
              <a:t>页“做一做”。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8453" y="1386642"/>
            <a:ext cx="34820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写出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下面各数。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755576" y="4572417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563888" y="4572417"/>
            <a:ext cx="15121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228184" y="4572417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88106" y="3987641"/>
            <a:ext cx="14782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300.71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876816" y="3996353"/>
            <a:ext cx="10102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5.06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372200" y="3996353"/>
            <a:ext cx="12442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0.089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67544" y="2475473"/>
            <a:ext cx="24248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三百点七一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371300" y="2475473"/>
            <a:ext cx="24248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五点零六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891580" y="2475473"/>
            <a:ext cx="24248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零点零八九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464124" y="941169"/>
            <a:ext cx="8322718" cy="224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认识了小数的数位顺序表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小数点后面第一位是十分位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计数单位是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0.1,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第二位是百分位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计数单位是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0.01,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第三位是千分位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计数单位是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0.001,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第四位是万分位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计数单位是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0.0001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6083543" y="5863577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500034" y="3004543"/>
            <a:ext cx="8608471" cy="1710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在读小数的时候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整数部分是“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0”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的就读作“零”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整数部分不是“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0”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的按照整数读法来读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小数点读作“点”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小数部分通常顺次读出每一个数位上的数字。</a:t>
            </a:r>
            <a:endParaRPr lang="zh-CN" altLang="zh-CN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464124" y="4627579"/>
            <a:ext cx="8537032" cy="1710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在写小数的时候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整数部分按照整数的写法来写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整数部分是零的写作“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0”),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小数点写在个位右下角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小数部分顺次写出每一个数位上的数字。</a:t>
            </a:r>
            <a:endParaRPr lang="zh-CN" altLang="zh-CN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6623050" y="2650073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465416" y="692696"/>
            <a:ext cx="28921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+mn-ea"/>
                <a:ea typeface="+mn-ea"/>
              </a:rPr>
              <a:t>教材第</a:t>
            </a:r>
            <a:r>
              <a:rPr lang="en-US" altLang="zh-CN" sz="2800" dirty="0">
                <a:latin typeface="+mn-ea"/>
                <a:ea typeface="+mn-ea"/>
              </a:rPr>
              <a:t>36</a:t>
            </a:r>
            <a:r>
              <a:rPr lang="zh-CN" altLang="en-US" sz="2800" dirty="0">
                <a:latin typeface="+mn-ea"/>
                <a:ea typeface="+mn-ea"/>
              </a:rPr>
              <a:t>页第</a:t>
            </a:r>
            <a:r>
              <a:rPr lang="en-US" altLang="zh-CN" sz="2800" dirty="0">
                <a:latin typeface="+mn-ea"/>
                <a:ea typeface="+mn-ea"/>
              </a:rPr>
              <a:t>5</a:t>
            </a:r>
            <a:r>
              <a:rPr lang="zh-CN" altLang="en-US" sz="2800" dirty="0">
                <a:latin typeface="+mn-ea"/>
                <a:ea typeface="+mn-ea"/>
              </a:rPr>
              <a:t>题</a:t>
            </a:r>
            <a:endParaRPr lang="zh-CN" altLang="zh-CN" sz="2800" dirty="0"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3370" y="1124744"/>
            <a:ext cx="30716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5.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读出下面各数。</a:t>
            </a:r>
          </a:p>
        </p:txBody>
      </p:sp>
      <p:sp>
        <p:nvSpPr>
          <p:cNvPr id="11" name="矩形 10"/>
          <p:cNvSpPr/>
          <p:nvPr/>
        </p:nvSpPr>
        <p:spPr>
          <a:xfrm>
            <a:off x="557726" y="2924944"/>
            <a:ext cx="36364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土星绕太阳一周需要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29.5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年。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029048" y="3401997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二十九点五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88701" y="3879051"/>
            <a:ext cx="106534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4763911" y="2492895"/>
            <a:ext cx="43209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千瓦时的电量可以使电车行驶 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0.84 km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222742" y="2923782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零点八四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5658271" y="3400836"/>
            <a:ext cx="905840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499983" y="5334888"/>
            <a:ext cx="41434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熊猫体长约 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1.2—1.8 m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88701" y="5858108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一点二至一点八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2447689" y="5858108"/>
            <a:ext cx="1674445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4763911" y="4797151"/>
            <a:ext cx="43209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珠穆朗玛峰的海拔高度是 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8844.43 m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716016" y="5661247"/>
            <a:ext cx="43043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八千八百四十四点四三</a:t>
            </a:r>
          </a:p>
        </p:txBody>
      </p:sp>
      <p:cxnSp>
        <p:nvCxnSpPr>
          <p:cNvPr id="36" name="直接连接符 35"/>
          <p:cNvCxnSpPr/>
          <p:nvPr/>
        </p:nvCxnSpPr>
        <p:spPr>
          <a:xfrm>
            <a:off x="4835919" y="5733255"/>
            <a:ext cx="1409896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8551" y="1718016"/>
            <a:ext cx="2288462" cy="1206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17094" y="1124744"/>
            <a:ext cx="2170903" cy="1199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4765" y="4086443"/>
            <a:ext cx="2194415" cy="1214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30883" y="3573015"/>
            <a:ext cx="2202252" cy="1214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  <p:bldP spid="32" grpId="0"/>
      <p:bldP spid="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sp>
        <p:nvSpPr>
          <p:cNvPr id="15" name="矩形 14"/>
          <p:cNvSpPr/>
          <p:nvPr/>
        </p:nvSpPr>
        <p:spPr>
          <a:xfrm flipH="1">
            <a:off x="301392" y="1071546"/>
            <a:ext cx="57279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6.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写出下面横线上的数。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61700" y="428604"/>
            <a:ext cx="4924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教材第</a:t>
            </a:r>
            <a:r>
              <a:rPr lang="en-US" altLang="zh-CN" sz="3200" dirty="0" smtClean="0">
                <a:latin typeface="+mn-ea"/>
                <a:ea typeface="+mn-ea"/>
              </a:rPr>
              <a:t>37</a:t>
            </a:r>
            <a:r>
              <a:rPr lang="zh-CN" altLang="en-US" sz="3200" dirty="0" smtClean="0">
                <a:latin typeface="+mn-ea"/>
                <a:ea typeface="+mn-ea"/>
              </a:rPr>
              <a:t>页练习九第</a:t>
            </a:r>
            <a:r>
              <a:rPr lang="en-US" altLang="zh-CN" sz="3200" dirty="0" smtClean="0">
                <a:latin typeface="+mn-ea"/>
                <a:ea typeface="+mn-ea"/>
              </a:rPr>
              <a:t>6</a:t>
            </a:r>
            <a:r>
              <a:rPr lang="zh-CN" altLang="en-US" sz="3200" dirty="0" smtClean="0">
                <a:latin typeface="+mn-ea"/>
                <a:ea typeface="+mn-ea"/>
              </a:rPr>
              <a:t>题。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33156" y="1727189"/>
            <a:ext cx="67322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）世界上最小的鸟是蜂鸟，约重两克，它的蛋只有绿豆那么大，仅重零点五五七 克。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581020" y="2726590"/>
            <a:ext cx="12442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/>
              <a:t>0.557</a:t>
            </a:r>
            <a:endParaRPr lang="zh-CN" altLang="en-US" sz="3600" dirty="0"/>
          </a:p>
        </p:txBody>
      </p:sp>
      <p:cxnSp>
        <p:nvCxnSpPr>
          <p:cNvPr id="31" name="直接连接符 30"/>
          <p:cNvCxnSpPr/>
          <p:nvPr/>
        </p:nvCxnSpPr>
        <p:spPr>
          <a:xfrm>
            <a:off x="301392" y="3296849"/>
            <a:ext cx="219950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268652" y="3311365"/>
            <a:ext cx="67322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）地球赤道的周长是四万零七十五点六九千米。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076964" y="3815421"/>
            <a:ext cx="19463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/>
              <a:t>40075.69</a:t>
            </a:r>
            <a:endParaRPr lang="zh-CN" altLang="en-US" sz="3600" dirty="0"/>
          </a:p>
        </p:txBody>
      </p:sp>
      <p:cxnSp>
        <p:nvCxnSpPr>
          <p:cNvPr id="35" name="直接连接符 34"/>
          <p:cNvCxnSpPr/>
          <p:nvPr/>
        </p:nvCxnSpPr>
        <p:spPr>
          <a:xfrm>
            <a:off x="4628331" y="3887429"/>
            <a:ext cx="219950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301392" y="4391485"/>
            <a:ext cx="183946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268652" y="4463493"/>
            <a:ext cx="67322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）非洲大甲虫长十四点八五九厘米，重九十九点七九克。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05238" y="5540711"/>
            <a:ext cx="14782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/>
              <a:t>14.859</a:t>
            </a:r>
            <a:endParaRPr lang="zh-CN" altLang="en-US" sz="3600" dirty="0"/>
          </a:p>
        </p:txBody>
      </p:sp>
      <p:cxnSp>
        <p:nvCxnSpPr>
          <p:cNvPr id="39" name="直接连接符 38"/>
          <p:cNvCxnSpPr/>
          <p:nvPr/>
        </p:nvCxnSpPr>
        <p:spPr>
          <a:xfrm>
            <a:off x="3364996" y="5039557"/>
            <a:ext cx="3046062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1581166" y="5540711"/>
            <a:ext cx="2563470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3364996" y="5540711"/>
            <a:ext cx="12442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/>
              <a:t>99.79</a:t>
            </a:r>
            <a:endParaRPr lang="zh-CN" altLang="en-US" sz="3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16" y="1844824"/>
            <a:ext cx="2212501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84933" y="3275200"/>
            <a:ext cx="1430471" cy="1384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1406" y="4734895"/>
            <a:ext cx="1809750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4" grpId="0"/>
      <p:bldP spid="38" grpId="0"/>
      <p:bldP spid="4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35718" y="404664"/>
            <a:ext cx="525636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（基础题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填一填。。</a:t>
            </a:r>
          </a:p>
        </p:txBody>
      </p:sp>
      <p:sp>
        <p:nvSpPr>
          <p:cNvPr id="21" name="矩形 20"/>
          <p:cNvSpPr/>
          <p:nvPr/>
        </p:nvSpPr>
        <p:spPr>
          <a:xfrm flipH="1">
            <a:off x="-36512" y="1052736"/>
            <a:ext cx="91805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(1)6.83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是由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个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1,(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个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0.1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和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个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0.01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组成的。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55776" y="106144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j-ea"/>
                <a:ea typeface="+mj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160688" y="10736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j-ea"/>
                <a:ea typeface="+mj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444208" y="108917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j-ea"/>
                <a:ea typeface="+mj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 flipH="1">
            <a:off x="-36512" y="2060848"/>
            <a:ext cx="9180512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(2)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由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6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个十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,2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个一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,3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个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0.1,2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个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0.01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组成的数是</a:t>
            </a:r>
          </a:p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 flipH="1">
            <a:off x="-36512" y="3019018"/>
            <a:ext cx="9180512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(3)3.46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读作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　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。其中“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3”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在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位上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表示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个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);4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在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位上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表示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个</a:t>
            </a:r>
          </a:p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);6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在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位上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表示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6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个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 flipH="1">
            <a:off x="-36512" y="4572417"/>
            <a:ext cx="91805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(4)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零点零零七写作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 flipH="1">
            <a:off x="-36512" y="5160094"/>
            <a:ext cx="91805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(5)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小数的整数部分的最低位是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位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小数部分的最高位是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位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它们之间的进率是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57053" y="2556193"/>
            <a:ext cx="12186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j-ea"/>
                <a:ea typeface="+mj-ea"/>
              </a:rPr>
              <a:t>62.32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555777" y="3060249"/>
            <a:ext cx="1997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lt"/>
                <a:ea typeface="+mn-ea"/>
              </a:rPr>
              <a:t>三点四六　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752506" y="3060249"/>
            <a:ext cx="7799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lt"/>
                <a:ea typeface="+mn-ea"/>
              </a:rPr>
              <a:t>个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423914" y="3564305"/>
            <a:ext cx="7799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lt"/>
                <a:ea typeface="+mn-ea"/>
              </a:rPr>
              <a:t>一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283968" y="3501008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lt"/>
                <a:ea typeface="+mn-ea"/>
              </a:rPr>
              <a:t>十分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07504" y="4068361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lt"/>
                <a:ea typeface="+mn-ea"/>
              </a:rPr>
              <a:t>十分之一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059832" y="4068361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lt"/>
                <a:ea typeface="+mn-ea"/>
              </a:rPr>
              <a:t>百分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804248" y="4005064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lt"/>
                <a:ea typeface="+mn-ea"/>
              </a:rPr>
              <a:t>百分之一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779912" y="4572417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j-ea"/>
                <a:ea typeface="+mj-ea"/>
              </a:rPr>
              <a:t>0.007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940152" y="5157192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lt"/>
                <a:ea typeface="+mn-ea"/>
              </a:rPr>
              <a:t>个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195736" y="5652537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lt"/>
                <a:ea typeface="+mn-ea"/>
              </a:rPr>
              <a:t>十分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524328" y="5661248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j-ea"/>
                <a:ea typeface="+mj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9" grpId="0"/>
      <p:bldP spid="30" grpId="0"/>
      <p:bldP spid="25" grpId="0"/>
      <p:bldP spid="26" grpId="0"/>
      <p:bldP spid="27" grpId="0"/>
      <p:bldP spid="28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35718" y="476672"/>
            <a:ext cx="410423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r>
              <a:rPr lang="zh-CN" altLang="en-US" sz="3200" dirty="0" smtClean="0">
                <a:solidFill>
                  <a:srgbClr val="FF3399"/>
                </a:solidFill>
              </a:rPr>
              <a:t>（易错题）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判断。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 flipH="1">
            <a:off x="72008" y="1332057"/>
            <a:ext cx="90730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(1)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有最小的小数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没有最大的小数。	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 flipH="1">
            <a:off x="72008" y="2281371"/>
            <a:ext cx="90730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(2)2.34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里有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234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个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0.01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          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 flipH="1">
            <a:off x="72008" y="3204265"/>
            <a:ext cx="90364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(3)0.36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是由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个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0.1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和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6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个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0.01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组成的。	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 flipH="1">
            <a:off x="72008" y="4153579"/>
            <a:ext cx="90364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(4)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小数部分最大的计数单位是十分之一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 flipH="1">
            <a:off x="72008" y="5190291"/>
            <a:ext cx="88519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(5)0.013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中的“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3”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在百分位上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   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	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7997700" y="1455167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sym typeface="Arial" panose="020B0604020202020204" pitchFamily="34" charset="0"/>
              </a:rPr>
              <a:t>×</a:t>
            </a:r>
          </a:p>
        </p:txBody>
      </p: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8141716" y="2420888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√</a:t>
            </a:r>
          </a:p>
        </p:txBody>
      </p:sp>
      <p:sp>
        <p:nvSpPr>
          <p:cNvPr id="26" name="Text Box 9"/>
          <p:cNvSpPr txBox="1">
            <a:spLocks noChangeArrowheads="1"/>
          </p:cNvSpPr>
          <p:nvPr/>
        </p:nvSpPr>
        <p:spPr bwMode="auto">
          <a:xfrm>
            <a:off x="8141716" y="3327375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√</a:t>
            </a:r>
            <a:endParaRPr lang="zh-CN" altLang="en-US" sz="3200" dirty="0"/>
          </a:p>
        </p:txBody>
      </p:sp>
      <p:sp>
        <p:nvSpPr>
          <p:cNvPr id="27" name="Text Box 10"/>
          <p:cNvSpPr txBox="1">
            <a:spLocks noChangeArrowheads="1"/>
          </p:cNvSpPr>
          <p:nvPr/>
        </p:nvSpPr>
        <p:spPr bwMode="auto">
          <a:xfrm>
            <a:off x="8141716" y="4276689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√</a:t>
            </a:r>
            <a:endParaRPr lang="zh-CN" altLang="en-US" sz="3200" dirty="0"/>
          </a:p>
        </p:txBody>
      </p:sp>
      <p:sp>
        <p:nvSpPr>
          <p:cNvPr id="28" name="Text Box 11"/>
          <p:cNvSpPr txBox="1">
            <a:spLocks noChangeArrowheads="1"/>
          </p:cNvSpPr>
          <p:nvPr/>
        </p:nvSpPr>
        <p:spPr bwMode="auto">
          <a:xfrm>
            <a:off x="7781676" y="5364505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sym typeface="Arial" panose="020B0604020202020204" pitchFamily="34" charset="0"/>
              </a:rPr>
              <a:t>×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utoUpdateAnimBg="0"/>
      <p:bldP spid="25" grpId="0" bldLvl="0" autoUpdateAnimBg="0"/>
      <p:bldP spid="26" grpId="0" bldLvl="0" autoUpdateAnimBg="0"/>
      <p:bldP spid="27" grpId="0" bldLvl="0" autoUpdateAnimBg="0"/>
      <p:bldP spid="28" grpId="0" bldLvl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-276" y="810049"/>
            <a:ext cx="9360818" cy="746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3.</a:t>
            </a:r>
            <a:r>
              <a:rPr lang="zh-CN" altLang="en-US" sz="3200" dirty="0">
                <a:solidFill>
                  <a:srgbClr val="FF3399"/>
                </a:solidFill>
              </a:rPr>
              <a:t>（基础题</a:t>
            </a:r>
            <a:r>
              <a:rPr lang="zh-CN" altLang="en-US" sz="3200" dirty="0" smtClean="0">
                <a:solidFill>
                  <a:srgbClr val="FF3399"/>
                </a:solidFill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“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3”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分别表示什么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?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用线连一连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1560" y="1980129"/>
            <a:ext cx="11144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0</a:t>
            </a:r>
            <a:r>
              <a:rPr lang="en-US" altLang="zh-CN" sz="36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.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03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1317" y="3276273"/>
            <a:ext cx="11144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2</a:t>
            </a:r>
            <a:r>
              <a:rPr lang="en-US" altLang="zh-CN" sz="36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.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34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1317" y="4644425"/>
            <a:ext cx="11144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3</a:t>
            </a:r>
            <a:r>
              <a:rPr lang="en-US" altLang="zh-CN" sz="36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.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91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09605" y="1980129"/>
            <a:ext cx="13436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3</a:t>
            </a:r>
            <a:r>
              <a:rPr lang="zh-CN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个一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24994" y="3276273"/>
            <a:ext cx="27334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3</a:t>
            </a:r>
            <a:r>
              <a:rPr lang="zh-CN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个十分之一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41500" y="4644424"/>
            <a:ext cx="27334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3</a:t>
            </a:r>
            <a:r>
              <a:rPr lang="zh-CN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个百分之一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4" name="Line 7"/>
          <p:cNvSpPr>
            <a:spLocks noChangeShapeType="1"/>
          </p:cNvSpPr>
          <p:nvPr/>
        </p:nvSpPr>
        <p:spPr bwMode="auto">
          <a:xfrm>
            <a:off x="1683538" y="2349499"/>
            <a:ext cx="2357961" cy="258731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25" name="Line 8"/>
          <p:cNvSpPr>
            <a:spLocks noChangeShapeType="1"/>
          </p:cNvSpPr>
          <p:nvPr/>
        </p:nvSpPr>
        <p:spPr bwMode="auto">
          <a:xfrm>
            <a:off x="1683538" y="3568660"/>
            <a:ext cx="2326065" cy="0"/>
          </a:xfrm>
          <a:prstGeom prst="line">
            <a:avLst/>
          </a:prstGeom>
          <a:noFill/>
          <a:ln w="25400">
            <a:solidFill>
              <a:srgbClr val="FF0000"/>
            </a:solidFill>
            <a:bevel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26" name="Line 9"/>
          <p:cNvSpPr>
            <a:spLocks noChangeShapeType="1"/>
          </p:cNvSpPr>
          <p:nvPr/>
        </p:nvSpPr>
        <p:spPr bwMode="auto">
          <a:xfrm flipV="1">
            <a:off x="1683539" y="2272516"/>
            <a:ext cx="2326065" cy="2664296"/>
          </a:xfrm>
          <a:prstGeom prst="line">
            <a:avLst/>
          </a:prstGeom>
          <a:noFill/>
          <a:ln w="25400">
            <a:solidFill>
              <a:srgbClr val="FF0000"/>
            </a:solidFill>
            <a:bevel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38" name="Text Box 2"/>
          <p:cNvSpPr txBox="1">
            <a:spLocks noChangeArrowheads="1"/>
          </p:cNvSpPr>
          <p:nvPr/>
        </p:nvSpPr>
        <p:spPr bwMode="auto">
          <a:xfrm>
            <a:off x="35497" y="692696"/>
            <a:ext cx="775826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</a:t>
            </a:r>
            <a:r>
              <a:rPr lang="zh-CN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.</a:t>
            </a:r>
            <a:r>
              <a:rPr lang="zh-CN" sz="36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3600" dirty="0">
                <a:solidFill>
                  <a:srgbClr val="FF3399"/>
                </a:solidFill>
                <a:latin typeface="+mn-ea"/>
                <a:ea typeface="+mn-ea"/>
              </a:rPr>
              <a:t>重点</a:t>
            </a:r>
            <a:r>
              <a:rPr lang="zh-CN" sz="3600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读出下面各小数。</a:t>
            </a:r>
            <a:endParaRPr lang="zh-CN" sz="36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552" y="1700808"/>
            <a:ext cx="25314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347</a:t>
            </a:r>
            <a:r>
              <a:rPr lang="en-US" altLang="zh-CN" sz="36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09</a:t>
            </a:r>
            <a:r>
              <a:rPr lang="zh-CN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读作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:</a:t>
            </a:r>
            <a:endParaRPr lang="zh-CN" altLang="zh-CN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552" y="2852936"/>
            <a:ext cx="22974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0</a:t>
            </a:r>
            <a:r>
              <a:rPr lang="en-US" altLang="zh-CN" sz="36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008</a:t>
            </a:r>
            <a:r>
              <a:rPr lang="zh-CN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读作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:</a:t>
            </a:r>
            <a:endParaRPr lang="zh-CN" altLang="zh-CN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1649" y="4005064"/>
            <a:ext cx="22974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</a:t>
            </a:r>
            <a:r>
              <a:rPr lang="en-US" altLang="zh-CN" sz="36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30</a:t>
            </a:r>
            <a:r>
              <a:rPr lang="zh-CN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读作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:</a:t>
            </a:r>
            <a:endParaRPr lang="zh-CN" altLang="zh-CN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1649" y="5157192"/>
            <a:ext cx="25314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73</a:t>
            </a:r>
            <a:r>
              <a:rPr lang="en-US" altLang="zh-CN" sz="36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201</a:t>
            </a:r>
            <a:r>
              <a:rPr lang="zh-CN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读作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:</a:t>
            </a:r>
            <a:endParaRPr lang="zh-CN" altLang="zh-CN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3" name="Rectangle 7"/>
          <p:cNvSpPr>
            <a:spLocks noGrp="1" noChangeArrowheads="1"/>
          </p:cNvSpPr>
          <p:nvPr/>
        </p:nvSpPr>
        <p:spPr bwMode="auto">
          <a:xfrm>
            <a:off x="2771800" y="1617982"/>
            <a:ext cx="4679950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pPr eaLnBrk="0" hangingPunct="0"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+mn-ea"/>
                <a:ea typeface="+mn-ea"/>
              </a:rPr>
              <a:t> 三百四十七点零九</a:t>
            </a:r>
          </a:p>
        </p:txBody>
      </p:sp>
      <p:sp>
        <p:nvSpPr>
          <p:cNvPr id="34" name="Rectangle 8"/>
          <p:cNvSpPr>
            <a:spLocks noGrp="1" noChangeArrowheads="1"/>
          </p:cNvSpPr>
          <p:nvPr/>
        </p:nvSpPr>
        <p:spPr bwMode="auto">
          <a:xfrm>
            <a:off x="2628354" y="2881968"/>
            <a:ext cx="4679950" cy="64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pPr eaLnBrk="0" hangingPunct="0"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+mn-ea"/>
                <a:ea typeface="+mn-ea"/>
              </a:rPr>
              <a:t> 零点零零八</a:t>
            </a:r>
          </a:p>
        </p:txBody>
      </p:sp>
      <p:sp>
        <p:nvSpPr>
          <p:cNvPr id="39" name="Rectangle 9"/>
          <p:cNvSpPr>
            <a:spLocks noGrp="1" noChangeArrowheads="1"/>
          </p:cNvSpPr>
          <p:nvPr/>
        </p:nvSpPr>
        <p:spPr bwMode="auto">
          <a:xfrm>
            <a:off x="2627784" y="4037365"/>
            <a:ext cx="4679950" cy="577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pPr eaLnBrk="0" hangingPunct="0"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+mn-ea"/>
                <a:ea typeface="+mn-ea"/>
              </a:rPr>
              <a:t> 二十点三零</a:t>
            </a:r>
          </a:p>
        </p:txBody>
      </p:sp>
      <p:sp>
        <p:nvSpPr>
          <p:cNvPr id="40" name="Rectangle 10"/>
          <p:cNvSpPr>
            <a:spLocks noGrp="1" noChangeArrowheads="1"/>
          </p:cNvSpPr>
          <p:nvPr/>
        </p:nvSpPr>
        <p:spPr bwMode="auto">
          <a:xfrm>
            <a:off x="2772370" y="5220514"/>
            <a:ext cx="4679950" cy="512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pPr eaLnBrk="0" hangingPunct="0"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+mn-ea"/>
                <a:ea typeface="+mn-ea"/>
              </a:rPr>
              <a:t> 七十三点二零一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utoUpdateAnimBg="0"/>
      <p:bldP spid="34" grpId="0" autoUpdateAnimBg="0"/>
      <p:bldP spid="39" grpId="0" autoUpdateAnimBg="0"/>
      <p:bldP spid="40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5496" y="1124744"/>
            <a:ext cx="9008349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2.(1)0.4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的计数单位是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),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它有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个这样的计数单位。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487051" y="1196752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0.1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16850" y="119675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496" y="2497395"/>
            <a:ext cx="9008349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(2)0.07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的计数单位是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),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它有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个这样的计数单位。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139952" y="2605845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0.01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700826" y="256490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5496" y="3894147"/>
            <a:ext cx="900834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(3)0.138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的计数单位是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),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它有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个这样的计数单位。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433517" y="4005064"/>
            <a:ext cx="12186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0.001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079339" y="3993412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138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1" grpId="0"/>
      <p:bldP spid="33" grpId="0"/>
      <p:bldP spid="35" grpId="0"/>
      <p:bldP spid="37" grpId="0"/>
      <p:bldP spid="4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38" name="Text Box 2"/>
          <p:cNvSpPr txBox="1">
            <a:spLocks noChangeArrowheads="1"/>
          </p:cNvSpPr>
          <p:nvPr/>
        </p:nvSpPr>
        <p:spPr bwMode="auto">
          <a:xfrm>
            <a:off x="35497" y="692696"/>
            <a:ext cx="775826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重点</a:t>
            </a:r>
            <a:r>
              <a:rPr lang="zh-CN" sz="3200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写出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下面各小数。</a:t>
            </a:r>
            <a:endParaRPr 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552" y="1700808"/>
            <a:ext cx="44807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六十三点零一　写作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:</a:t>
            </a:r>
            <a:endParaRPr lang="zh-CN" altLang="zh-CN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552" y="2525054"/>
            <a:ext cx="44807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零点零六一　　写作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:</a:t>
            </a:r>
            <a:endParaRPr lang="zh-CN" altLang="zh-CN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1649" y="3313873"/>
            <a:ext cx="44807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一点六九七　　写作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:</a:t>
            </a:r>
            <a:endParaRPr lang="zh-CN" altLang="zh-CN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1649" y="4149080"/>
            <a:ext cx="44807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七十点九零　　写作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:</a:t>
            </a:r>
            <a:endParaRPr lang="zh-CN" altLang="zh-CN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3" name="Rectangle 7"/>
          <p:cNvSpPr>
            <a:spLocks noGrp="1" noChangeArrowheads="1"/>
          </p:cNvSpPr>
          <p:nvPr/>
        </p:nvSpPr>
        <p:spPr bwMode="auto">
          <a:xfrm>
            <a:off x="5102279" y="1626693"/>
            <a:ext cx="2281503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pPr eaLnBrk="0" hangingPunct="0">
              <a:buFontTx/>
              <a:buNone/>
            </a:pPr>
            <a:r>
              <a:rPr lang="en-US" altLang="zh-CN" sz="4000" dirty="0">
                <a:solidFill>
                  <a:srgbClr val="FF0000"/>
                </a:solidFill>
                <a:latin typeface="+mn-ea"/>
                <a:ea typeface="+mn-ea"/>
              </a:rPr>
              <a:t>63.01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4" name="Rectangle 8"/>
          <p:cNvSpPr>
            <a:spLocks noGrp="1" noChangeArrowheads="1"/>
          </p:cNvSpPr>
          <p:nvPr/>
        </p:nvSpPr>
        <p:spPr bwMode="auto">
          <a:xfrm>
            <a:off x="4932610" y="2490789"/>
            <a:ext cx="2063246" cy="64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pPr eaLnBrk="0" hangingPunct="0"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r>
              <a:rPr lang="en-US" altLang="zh-CN" sz="4000" dirty="0">
                <a:solidFill>
                  <a:srgbClr val="FF0000"/>
                </a:solidFill>
                <a:latin typeface="+mn-ea"/>
                <a:ea typeface="+mn-ea"/>
              </a:rPr>
              <a:t>0.061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9" name="Rectangle 9"/>
          <p:cNvSpPr>
            <a:spLocks noGrp="1" noChangeArrowheads="1"/>
          </p:cNvSpPr>
          <p:nvPr/>
        </p:nvSpPr>
        <p:spPr bwMode="auto">
          <a:xfrm>
            <a:off x="5076055" y="3353819"/>
            <a:ext cx="1981343" cy="577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pPr eaLnBrk="0" hangingPunct="0">
              <a:buFontTx/>
              <a:buNone/>
            </a:pPr>
            <a:r>
              <a:rPr lang="en-US" altLang="zh-CN" sz="4000" dirty="0">
                <a:solidFill>
                  <a:srgbClr val="FF0000"/>
                </a:solidFill>
                <a:latin typeface="+mn-ea"/>
                <a:ea typeface="+mn-ea"/>
              </a:rPr>
              <a:t>1.697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0" name="Rectangle 10"/>
          <p:cNvSpPr>
            <a:spLocks noGrp="1" noChangeArrowheads="1"/>
          </p:cNvSpPr>
          <p:nvPr/>
        </p:nvSpPr>
        <p:spPr bwMode="auto">
          <a:xfrm>
            <a:off x="5076626" y="4221113"/>
            <a:ext cx="2063246" cy="512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pPr eaLnBrk="0" hangingPunct="0">
              <a:buFontTx/>
              <a:buNone/>
            </a:pPr>
            <a:r>
              <a:rPr lang="en-US" altLang="zh-CN" sz="4000" dirty="0">
                <a:solidFill>
                  <a:srgbClr val="FF0000"/>
                </a:solidFill>
                <a:latin typeface="+mn-ea"/>
                <a:ea typeface="+mn-ea"/>
              </a:rPr>
              <a:t>70.90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9552" y="5004465"/>
            <a:ext cx="44807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一百点四零二　写作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:</a:t>
            </a:r>
            <a:endParaRPr lang="zh-CN" altLang="zh-CN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Rectangle 10"/>
          <p:cNvSpPr>
            <a:spLocks noGrp="1" noChangeArrowheads="1"/>
          </p:cNvSpPr>
          <p:nvPr/>
        </p:nvSpPr>
        <p:spPr bwMode="auto">
          <a:xfrm>
            <a:off x="5053959" y="5076498"/>
            <a:ext cx="2254345" cy="512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pPr eaLnBrk="0" hangingPunct="0">
              <a:buFontTx/>
              <a:buNone/>
            </a:pPr>
            <a:r>
              <a:rPr lang="en-US" altLang="zh-CN" sz="4000" dirty="0">
                <a:solidFill>
                  <a:srgbClr val="FF0000"/>
                </a:solidFill>
                <a:latin typeface="+mn-ea"/>
                <a:ea typeface="+mn-ea"/>
              </a:rPr>
              <a:t>100.402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utoUpdateAnimBg="0"/>
      <p:bldP spid="34" grpId="0" autoUpdateAnimBg="0"/>
      <p:bldP spid="39" grpId="0" autoUpdateAnimBg="0"/>
      <p:bldP spid="40" grpId="0" autoUpdateAnimBg="0"/>
      <p:bldP spid="15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38" name="Text Box 2"/>
          <p:cNvSpPr txBox="1">
            <a:spLocks noChangeArrowheads="1"/>
          </p:cNvSpPr>
          <p:nvPr/>
        </p:nvSpPr>
        <p:spPr bwMode="auto">
          <a:xfrm>
            <a:off x="35497" y="692696"/>
            <a:ext cx="7758266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6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难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点</a:t>
            </a:r>
            <a:r>
              <a:rPr lang="zh-CN" sz="3200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说一说下面各数中“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6”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所表示的意义。</a:t>
            </a:r>
            <a:endParaRPr 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8" y="1988840"/>
            <a:ext cx="13468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6</a:t>
            </a:r>
            <a:r>
              <a:rPr lang="en-US" altLang="zh-CN" sz="36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.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013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843808" y="1988840"/>
            <a:ext cx="327846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（        ）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23528" y="2916233"/>
            <a:ext cx="13468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9.067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843808" y="2916233"/>
            <a:ext cx="327846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（        ）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23528" y="3861048"/>
            <a:ext cx="15792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681.52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843808" y="3861048"/>
            <a:ext cx="327846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（        ）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23528" y="4797152"/>
            <a:ext cx="18117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805.706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843808" y="4797152"/>
            <a:ext cx="327846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（        ）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1" name="Text Box 40"/>
          <p:cNvSpPr txBox="1">
            <a:spLocks noChangeArrowheads="1"/>
          </p:cNvSpPr>
          <p:nvPr/>
        </p:nvSpPr>
        <p:spPr bwMode="auto">
          <a:xfrm>
            <a:off x="3634531" y="1985963"/>
            <a:ext cx="223361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+mj-ea"/>
                <a:ea typeface="+mj-ea"/>
              </a:rPr>
              <a:t>6</a:t>
            </a:r>
            <a:r>
              <a:rPr lang="zh-CN" altLang="en-US" sz="4000" b="1">
                <a:solidFill>
                  <a:srgbClr val="FF0000"/>
                </a:solidFill>
                <a:latin typeface="+mj-ea"/>
                <a:ea typeface="+mj-ea"/>
              </a:rPr>
              <a:t>个</a:t>
            </a:r>
            <a:r>
              <a:rPr lang="en-US" altLang="zh-CN" sz="4000" b="1">
                <a:solidFill>
                  <a:srgbClr val="FF0000"/>
                </a:solidFill>
                <a:latin typeface="+mj-ea"/>
                <a:ea typeface="+mj-ea"/>
              </a:rPr>
              <a:t>1</a:t>
            </a:r>
          </a:p>
        </p:txBody>
      </p:sp>
      <p:sp>
        <p:nvSpPr>
          <p:cNvPr id="42" name="Text Box 41"/>
          <p:cNvSpPr txBox="1">
            <a:spLocks noChangeArrowheads="1"/>
          </p:cNvSpPr>
          <p:nvPr/>
        </p:nvSpPr>
        <p:spPr bwMode="auto">
          <a:xfrm>
            <a:off x="3419897" y="2924944"/>
            <a:ext cx="280828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+mj-ea"/>
                <a:ea typeface="+mj-ea"/>
              </a:rPr>
              <a:t>6</a:t>
            </a:r>
            <a:r>
              <a:rPr lang="zh-CN" altLang="en-US" sz="4000" b="1" dirty="0">
                <a:solidFill>
                  <a:srgbClr val="FF0000"/>
                </a:solidFill>
                <a:latin typeface="+mj-ea"/>
                <a:ea typeface="+mj-ea"/>
              </a:rPr>
              <a:t>个</a:t>
            </a:r>
            <a:r>
              <a:rPr lang="en-US" altLang="zh-CN" sz="4000" b="1" dirty="0">
                <a:solidFill>
                  <a:srgbClr val="FF0000"/>
                </a:solidFill>
                <a:latin typeface="+mj-ea"/>
                <a:ea typeface="+mj-ea"/>
              </a:rPr>
              <a:t>0.01</a:t>
            </a:r>
          </a:p>
        </p:txBody>
      </p:sp>
      <p:sp>
        <p:nvSpPr>
          <p:cNvPr id="43" name="Text Box 42"/>
          <p:cNvSpPr txBox="1">
            <a:spLocks noChangeArrowheads="1"/>
          </p:cNvSpPr>
          <p:nvPr/>
        </p:nvSpPr>
        <p:spPr bwMode="auto">
          <a:xfrm>
            <a:off x="3419053" y="3861048"/>
            <a:ext cx="237626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+mj-ea"/>
                <a:ea typeface="+mj-ea"/>
              </a:rPr>
              <a:t>6</a:t>
            </a:r>
            <a:r>
              <a:rPr lang="zh-CN" altLang="en-US" sz="4000" b="1" dirty="0">
                <a:solidFill>
                  <a:srgbClr val="FF0000"/>
                </a:solidFill>
                <a:latin typeface="+mj-ea"/>
                <a:ea typeface="+mj-ea"/>
              </a:rPr>
              <a:t>个</a:t>
            </a:r>
            <a:r>
              <a:rPr lang="en-US" altLang="zh-CN" sz="4000" b="1" dirty="0">
                <a:solidFill>
                  <a:srgbClr val="FF0000"/>
                </a:solidFill>
                <a:latin typeface="+mj-ea"/>
                <a:ea typeface="+mj-ea"/>
              </a:rPr>
              <a:t>100</a:t>
            </a:r>
          </a:p>
        </p:txBody>
      </p:sp>
      <p:sp>
        <p:nvSpPr>
          <p:cNvPr id="44" name="Text Box 43"/>
          <p:cNvSpPr txBox="1">
            <a:spLocks noChangeArrowheads="1"/>
          </p:cNvSpPr>
          <p:nvPr/>
        </p:nvSpPr>
        <p:spPr bwMode="auto">
          <a:xfrm>
            <a:off x="3346251" y="4797152"/>
            <a:ext cx="230505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+mj-ea"/>
                <a:ea typeface="+mj-ea"/>
              </a:rPr>
              <a:t>6</a:t>
            </a:r>
            <a:r>
              <a:rPr lang="zh-CN" altLang="en-US" sz="4000" b="1" dirty="0">
                <a:solidFill>
                  <a:srgbClr val="FF0000"/>
                </a:solidFill>
                <a:latin typeface="+mj-ea"/>
                <a:ea typeface="+mj-ea"/>
              </a:rPr>
              <a:t>个</a:t>
            </a:r>
            <a:r>
              <a:rPr lang="en-US" altLang="zh-CN" sz="4000" b="1" dirty="0">
                <a:solidFill>
                  <a:srgbClr val="FF0000"/>
                </a:solidFill>
                <a:latin typeface="+mj-ea"/>
                <a:ea typeface="+mj-ea"/>
              </a:rPr>
              <a:t>0.001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5496" y="692696"/>
            <a:ext cx="799306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7.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竞赛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用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0,0,3,6,5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这五个数字按下面要求写出小数。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写出一个即可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)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。</a:t>
            </a:r>
            <a:endParaRPr lang="zh-CN" altLang="en-US" sz="32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7355" y="2217058"/>
            <a:ext cx="41008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(1)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所有的零都不读。</a:t>
            </a:r>
          </a:p>
        </p:txBody>
      </p:sp>
      <p:sp>
        <p:nvSpPr>
          <p:cNvPr id="4" name="矩形 3"/>
          <p:cNvSpPr/>
          <p:nvPr/>
        </p:nvSpPr>
        <p:spPr>
          <a:xfrm>
            <a:off x="137355" y="3490498"/>
            <a:ext cx="47195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(2)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读一个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0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的一位小数。</a:t>
            </a:r>
          </a:p>
        </p:txBody>
      </p:sp>
      <p:sp>
        <p:nvSpPr>
          <p:cNvPr id="5" name="矩形 4"/>
          <p:cNvSpPr/>
          <p:nvPr/>
        </p:nvSpPr>
        <p:spPr>
          <a:xfrm>
            <a:off x="137354" y="4881354"/>
            <a:ext cx="47195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(3)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读两个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0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的三位小数。</a:t>
            </a:r>
          </a:p>
        </p:txBody>
      </p:sp>
      <p:sp>
        <p:nvSpPr>
          <p:cNvPr id="16" name="Rectangle 8"/>
          <p:cNvSpPr>
            <a:spLocks noGrp="1" noChangeArrowheads="1"/>
          </p:cNvSpPr>
          <p:nvPr/>
        </p:nvSpPr>
        <p:spPr bwMode="auto">
          <a:xfrm>
            <a:off x="5220072" y="5174704"/>
            <a:ext cx="3563938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pPr eaLnBrk="0" hangingPunct="0">
              <a:buFontTx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（答案不唯一）  </a:t>
            </a:r>
            <a:endParaRPr lang="zh-CN" altLang="en-US" sz="4800" dirty="0">
              <a:solidFill>
                <a:schemeClr val="tx2"/>
              </a:solidFill>
            </a:endParaRPr>
          </a:p>
        </p:txBody>
      </p:sp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1324249" y="2850074"/>
            <a:ext cx="237648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</a:rPr>
              <a:t>300.65</a:t>
            </a:r>
          </a:p>
        </p:txBody>
      </p:sp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1331293" y="4146217"/>
            <a:ext cx="216058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</a:rPr>
              <a:t>3005.6</a:t>
            </a:r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1259632" y="5457418"/>
            <a:ext cx="208756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</a:rPr>
              <a:t>35.006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utoUpdateAnimBg="0"/>
      <p:bldP spid="17" grpId="0"/>
      <p:bldP spid="18" grpId="0"/>
      <p:bldP spid="1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50" name="TextBox 14"/>
          <p:cNvSpPr txBox="1"/>
          <p:nvPr/>
        </p:nvSpPr>
        <p:spPr>
          <a:xfrm>
            <a:off x="100719" y="764704"/>
            <a:ext cx="59295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地球上长得最高的动物是</a:t>
            </a:r>
            <a:r>
              <a:rPr lang="en-US" altLang="zh-CN" sz="36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2" name="TextBox 14"/>
          <p:cNvSpPr txBox="1"/>
          <p:nvPr/>
        </p:nvSpPr>
        <p:spPr>
          <a:xfrm>
            <a:off x="959395" y="1851528"/>
            <a:ext cx="18996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华文楷体" pitchFamily="2" charset="-122"/>
                <a:ea typeface="华文楷体" pitchFamily="2" charset="-122"/>
              </a:rPr>
              <a:t>长颈鹿</a:t>
            </a:r>
            <a:endParaRPr lang="zh-CN" altLang="en-US" sz="44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520" y="3219498"/>
            <a:ext cx="5251535" cy="1849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4000" dirty="0" smtClean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这</a:t>
            </a:r>
            <a:r>
              <a:rPr lang="zh-CN" altLang="zh-CN" sz="40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只成年的长颈鹿的身高大约是多少</a:t>
            </a:r>
            <a:r>
              <a:rPr lang="en-US" altLang="zh-CN" sz="40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?</a:t>
            </a:r>
            <a:endParaRPr lang="zh-CN" altLang="en-US" sz="40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7984" y="1556792"/>
            <a:ext cx="3029446" cy="4495307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5093982" y="1556792"/>
            <a:ext cx="3046593" cy="1371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124351" y="6021288"/>
            <a:ext cx="2016224" cy="90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>
            <a:off x="7780535" y="4168352"/>
            <a:ext cx="0" cy="185293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flipV="1">
            <a:off x="7756861" y="1570504"/>
            <a:ext cx="0" cy="193050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7130950" y="3527276"/>
            <a:ext cx="13308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ea typeface="楷体_GB2312"/>
              </a:rPr>
              <a:t>5.63</a:t>
            </a:r>
            <a:r>
              <a:rPr lang="zh-CN" altLang="en-US" sz="3200" dirty="0" smtClean="0">
                <a:solidFill>
                  <a:schemeClr val="tx1"/>
                </a:solidFill>
                <a:ea typeface="楷体_GB2312"/>
              </a:rPr>
              <a:t>米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2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02450"/>
            <a:ext cx="7560840" cy="4042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2123728" y="645731"/>
            <a:ext cx="36583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你得到了哪些信息</a:t>
            </a:r>
            <a:r>
              <a:rPr lang="en-US" altLang="zh-CN" sz="32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/>
          </a:p>
        </p:txBody>
      </p:sp>
      <p:sp>
        <p:nvSpPr>
          <p:cNvPr id="7" name="矩形 6"/>
          <p:cNvSpPr/>
          <p:nvPr/>
        </p:nvSpPr>
        <p:spPr>
          <a:xfrm>
            <a:off x="144016" y="5436513"/>
            <a:ext cx="88924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小长颈鹿身高是</a:t>
            </a:r>
            <a:r>
              <a:rPr lang="en-US" altLang="zh-CN" sz="32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i="1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8 m,</a:t>
            </a:r>
            <a:r>
              <a:rPr lang="zh-CN" altLang="zh-CN" sz="32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大长颈鹿的身高是</a:t>
            </a:r>
            <a:r>
              <a:rPr lang="en-US" altLang="zh-CN" sz="32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200" i="1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63 m</a:t>
            </a:r>
            <a:r>
              <a:rPr lang="zh-CN" altLang="zh-CN" sz="32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5" name="AutoShape 8"/>
          <p:cNvSpPr>
            <a:spLocks noChangeArrowheads="1"/>
          </p:cNvSpPr>
          <p:nvPr/>
        </p:nvSpPr>
        <p:spPr bwMode="auto">
          <a:xfrm>
            <a:off x="755576" y="621630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096704" y="649288"/>
            <a:ext cx="2746375" cy="796925"/>
          </a:xfrm>
          <a:solidFill>
            <a:srgbClr val="FFFF00"/>
          </a:solidFill>
        </p:spPr>
        <p:txBody>
          <a:bodyPr/>
          <a:lstStyle/>
          <a:p>
            <a:r>
              <a:rPr lang="zh-CN" altLang="en-US" dirty="0"/>
              <a:t>整数部分</a:t>
            </a: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3840757" y="260350"/>
            <a:ext cx="936625" cy="208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>
                <a:solidFill>
                  <a:schemeClr val="tx1"/>
                </a:solidFill>
              </a:rPr>
              <a:t>小</a:t>
            </a:r>
            <a:br>
              <a:rPr lang="zh-CN" altLang="en-US">
                <a:solidFill>
                  <a:schemeClr val="tx1"/>
                </a:solidFill>
              </a:rPr>
            </a:br>
            <a:r>
              <a:rPr lang="zh-CN" altLang="en-US">
                <a:solidFill>
                  <a:schemeClr val="tx1"/>
                </a:solidFill>
              </a:rPr>
              <a:t>数</a:t>
            </a:r>
            <a:br>
              <a:rPr lang="zh-CN" altLang="en-US">
                <a:solidFill>
                  <a:schemeClr val="tx1"/>
                </a:solidFill>
              </a:rPr>
            </a:br>
            <a:r>
              <a:rPr lang="zh-CN" altLang="en-US">
                <a:solidFill>
                  <a:schemeClr val="tx1"/>
                </a:solidFill>
              </a:rPr>
              <a:t>点</a:t>
            </a: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4705945" y="692150"/>
            <a:ext cx="2746375" cy="78422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>
                <a:solidFill>
                  <a:schemeClr val="tx1"/>
                </a:solidFill>
              </a:rPr>
              <a:t>小数部分</a:t>
            </a: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2616795" y="2212975"/>
            <a:ext cx="1081087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en-US" altLang="zh-CN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3840757" y="2212975"/>
            <a:ext cx="1081088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en-US" altLang="zh-CN">
                <a:solidFill>
                  <a:schemeClr val="tx1"/>
                </a:solidFill>
              </a:rPr>
              <a:t>·</a:t>
            </a: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4921845" y="2212975"/>
            <a:ext cx="1081087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en-US" altLang="zh-CN">
                <a:solidFill>
                  <a:schemeClr val="tx1"/>
                </a:solidFill>
              </a:rPr>
              <a:t>8</a:t>
            </a:r>
          </a:p>
        </p:txBody>
      </p:sp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2616795" y="3581400"/>
            <a:ext cx="1081087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en-US" altLang="zh-CN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3840757" y="3581400"/>
            <a:ext cx="1081088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en-US" altLang="zh-CN">
                <a:solidFill>
                  <a:schemeClr val="tx1"/>
                </a:solidFill>
              </a:rPr>
              <a:t>·</a:t>
            </a:r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5064720" y="3581400"/>
            <a:ext cx="1081087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en-US" altLang="zh-CN">
                <a:solidFill>
                  <a:schemeClr val="tx1"/>
                </a:solidFill>
              </a:rPr>
              <a:t>63</a:t>
            </a:r>
          </a:p>
        </p:txBody>
      </p:sp>
      <p:sp>
        <p:nvSpPr>
          <p:cNvPr id="10251" name="Rectangle 11"/>
          <p:cNvSpPr>
            <a:spLocks noChangeArrowheads="1"/>
          </p:cNvSpPr>
          <p:nvPr/>
        </p:nvSpPr>
        <p:spPr bwMode="auto">
          <a:xfrm>
            <a:off x="1824632" y="4949825"/>
            <a:ext cx="18732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en-US" altLang="zh-CN">
                <a:solidFill>
                  <a:schemeClr val="tx1"/>
                </a:solidFill>
              </a:rPr>
              <a:t>1   2</a:t>
            </a:r>
          </a:p>
        </p:txBody>
      </p:sp>
      <p:sp>
        <p:nvSpPr>
          <p:cNvPr id="10252" name="Rectangle 12"/>
          <p:cNvSpPr>
            <a:spLocks noChangeArrowheads="1"/>
          </p:cNvSpPr>
          <p:nvPr/>
        </p:nvSpPr>
        <p:spPr bwMode="auto">
          <a:xfrm>
            <a:off x="3840757" y="4949825"/>
            <a:ext cx="1081088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en-US" altLang="zh-CN">
                <a:solidFill>
                  <a:schemeClr val="tx1"/>
                </a:solidFill>
              </a:rPr>
              <a:t>·</a:t>
            </a:r>
          </a:p>
        </p:txBody>
      </p:sp>
      <p:sp>
        <p:nvSpPr>
          <p:cNvPr id="10253" name="Rectangle 13"/>
          <p:cNvSpPr>
            <a:spLocks noChangeArrowheads="1"/>
          </p:cNvSpPr>
          <p:nvPr/>
        </p:nvSpPr>
        <p:spPr bwMode="auto">
          <a:xfrm>
            <a:off x="5139332" y="4949825"/>
            <a:ext cx="1366838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en-US" altLang="zh-CN">
                <a:solidFill>
                  <a:schemeClr val="tx1"/>
                </a:solidFill>
              </a:rPr>
              <a:t>378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02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02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02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102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102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102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02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02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102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/>
      <p:bldP spid="10243" grpId="0"/>
      <p:bldP spid="10244" grpId="0" animBg="1"/>
      <p:bldP spid="10245" grpId="0" autoUpdateAnimBg="0"/>
      <p:bldP spid="10245" grpId="1"/>
      <p:bldP spid="10246" grpId="0" autoUpdateAnimBg="0"/>
      <p:bldP spid="10246" grpId="1"/>
      <p:bldP spid="10247" grpId="0" autoUpdateAnimBg="0"/>
      <p:bldP spid="10247" grpId="1"/>
      <p:bldP spid="10248" grpId="0" autoUpdateAnimBg="0"/>
      <p:bldP spid="10248" grpId="1"/>
      <p:bldP spid="10249" grpId="0" autoUpdateAnimBg="0"/>
      <p:bldP spid="10249" grpId="1"/>
      <p:bldP spid="10250" grpId="0" autoUpdateAnimBg="0"/>
      <p:bldP spid="10250" grpId="1"/>
      <p:bldP spid="10251" grpId="0" autoUpdateAnimBg="0"/>
      <p:bldP spid="10251" grpId="1"/>
      <p:bldP spid="10252" grpId="0" autoUpdateAnimBg="0"/>
      <p:bldP spid="10252" grpId="1"/>
      <p:bldP spid="10253" grpId="0" autoUpdateAnimBg="0"/>
      <p:bldP spid="1025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-34260" y="4151497"/>
            <a:ext cx="18473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-34260" y="4151497"/>
            <a:ext cx="18473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3200">
              <a:solidFill>
                <a:schemeClr val="tx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7244" y="2638653"/>
            <a:ext cx="8297812" cy="1870467"/>
            <a:chOff x="327244" y="2638653"/>
            <a:chExt cx="8297812" cy="1870467"/>
          </a:xfrm>
        </p:grpSpPr>
        <p:sp>
          <p:nvSpPr>
            <p:cNvPr id="11272" name="Rectangle 8"/>
            <p:cNvSpPr>
              <a:spLocks noChangeArrowheads="1"/>
            </p:cNvSpPr>
            <p:nvPr/>
          </p:nvSpPr>
          <p:spPr bwMode="auto">
            <a:xfrm>
              <a:off x="327244" y="3006080"/>
              <a:ext cx="8277204" cy="1143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 algn="ctr"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algn="ctr"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algn="ctr"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algn="ctr"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algn="ctr"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457200" algn="ctr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914400" algn="ctr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1371600" algn="ctr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1828800" algn="ctr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>
                <a:lnSpc>
                  <a:spcPct val="150000"/>
                </a:lnSpc>
                <a:buFontTx/>
                <a:buNone/>
              </a:pPr>
              <a:r>
                <a:rPr lang="zh-CN" altLang="en-US" sz="3200" b="1" dirty="0">
                  <a:solidFill>
                    <a:schemeClr val="tx1"/>
                  </a:solidFill>
                </a:rPr>
                <a:t>小数点右边第二位是百分位，表示几</a:t>
              </a:r>
              <a:r>
                <a:rPr lang="zh-CN" altLang="en-US" sz="3200" b="1" dirty="0" smtClean="0">
                  <a:solidFill>
                    <a:schemeClr val="tx1"/>
                  </a:solidFill>
                </a:rPr>
                <a:t>个         </a:t>
              </a:r>
              <a:r>
                <a:rPr lang="zh-CN" altLang="en-US" sz="3200" b="1" dirty="0">
                  <a:solidFill>
                    <a:schemeClr val="tx1"/>
                  </a:solidFill>
                </a:rPr>
                <a:t>，计数单位</a:t>
              </a:r>
              <a:r>
                <a:rPr lang="zh-CN" altLang="en-US" sz="3200" b="1" dirty="0" smtClean="0">
                  <a:solidFill>
                    <a:schemeClr val="tx1"/>
                  </a:solidFill>
                </a:rPr>
                <a:t>是          </a:t>
              </a:r>
              <a:r>
                <a:rPr lang="zh-CN" altLang="en-US" sz="3200" b="1" dirty="0">
                  <a:solidFill>
                    <a:schemeClr val="tx1"/>
                  </a:solidFill>
                </a:rPr>
                <a:t>或</a:t>
              </a:r>
              <a:r>
                <a:rPr lang="en-US" altLang="zh-CN" sz="3200" b="1" dirty="0">
                  <a:solidFill>
                    <a:srgbClr val="FF0000"/>
                  </a:solidFill>
                </a:rPr>
                <a:t>0.01</a:t>
              </a:r>
              <a:r>
                <a:rPr lang="zh-CN" altLang="en-US" sz="3200" b="1" dirty="0">
                  <a:solidFill>
                    <a:schemeClr val="tx1"/>
                  </a:solidFill>
                </a:rPr>
                <a:t>；</a:t>
              </a:r>
              <a:r>
                <a:rPr lang="zh-CN" altLang="en-US" sz="3200" dirty="0">
                  <a:solidFill>
                    <a:schemeClr val="tx1"/>
                  </a:solidFill>
                </a:rPr>
                <a:t> </a:t>
              </a:r>
            </a:p>
          </p:txBody>
        </p:sp>
        <p:sp>
          <p:nvSpPr>
            <p:cNvPr id="15" name="Text Box 177"/>
            <p:cNvSpPr txBox="1">
              <a:spLocks noChangeArrowheads="1"/>
            </p:cNvSpPr>
            <p:nvPr/>
          </p:nvSpPr>
          <p:spPr bwMode="auto">
            <a:xfrm>
              <a:off x="7729858" y="2638653"/>
              <a:ext cx="685940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 dirty="0" smtClean="0">
                  <a:solidFill>
                    <a:srgbClr val="FF0000"/>
                  </a:solidFill>
                </a:rPr>
                <a:t>1</a:t>
              </a:r>
              <a:endParaRPr lang="en-US" altLang="zh-CN" sz="3600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Text Box 178"/>
            <p:cNvSpPr txBox="1">
              <a:spLocks noChangeArrowheads="1"/>
            </p:cNvSpPr>
            <p:nvPr/>
          </p:nvSpPr>
          <p:spPr bwMode="auto">
            <a:xfrm>
              <a:off x="7496881" y="3137939"/>
              <a:ext cx="1128175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 dirty="0">
                  <a:solidFill>
                    <a:srgbClr val="FF0000"/>
                  </a:solidFill>
                </a:rPr>
                <a:t>100</a:t>
              </a:r>
            </a:p>
          </p:txBody>
        </p:sp>
        <p:sp>
          <p:nvSpPr>
            <p:cNvPr id="17" name="Line 180"/>
            <p:cNvSpPr>
              <a:spLocks noChangeShapeType="1"/>
            </p:cNvSpPr>
            <p:nvPr/>
          </p:nvSpPr>
          <p:spPr bwMode="auto">
            <a:xfrm flipV="1">
              <a:off x="7472928" y="3233487"/>
              <a:ext cx="921700" cy="62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8" name="Text Box 177"/>
            <p:cNvSpPr txBox="1">
              <a:spLocks noChangeArrowheads="1"/>
            </p:cNvSpPr>
            <p:nvPr/>
          </p:nvSpPr>
          <p:spPr bwMode="auto">
            <a:xfrm>
              <a:off x="2852587" y="3382326"/>
              <a:ext cx="685940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 dirty="0" smtClean="0">
                  <a:solidFill>
                    <a:srgbClr val="FF0000"/>
                  </a:solidFill>
                </a:rPr>
                <a:t>1</a:t>
              </a:r>
              <a:endParaRPr lang="en-US" altLang="zh-CN" sz="3600" b="1" dirty="0">
                <a:solidFill>
                  <a:srgbClr val="FF0000"/>
                </a:solidFill>
              </a:endParaRPr>
            </a:p>
          </p:txBody>
        </p:sp>
        <p:sp>
          <p:nvSpPr>
            <p:cNvPr id="19" name="Text Box 178"/>
            <p:cNvSpPr txBox="1">
              <a:spLocks noChangeArrowheads="1"/>
            </p:cNvSpPr>
            <p:nvPr/>
          </p:nvSpPr>
          <p:spPr bwMode="auto">
            <a:xfrm>
              <a:off x="2619610" y="3862789"/>
              <a:ext cx="1128175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 dirty="0">
                  <a:solidFill>
                    <a:srgbClr val="FF0000"/>
                  </a:solidFill>
                </a:rPr>
                <a:t>100</a:t>
              </a:r>
            </a:p>
          </p:txBody>
        </p:sp>
        <p:sp>
          <p:nvSpPr>
            <p:cNvPr id="20" name="Line 180"/>
            <p:cNvSpPr>
              <a:spLocks noChangeShapeType="1"/>
            </p:cNvSpPr>
            <p:nvPr/>
          </p:nvSpPr>
          <p:spPr bwMode="auto">
            <a:xfrm flipV="1">
              <a:off x="2595657" y="3958337"/>
              <a:ext cx="921700" cy="62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34260" y="4390438"/>
            <a:ext cx="8638708" cy="1774866"/>
            <a:chOff x="-34260" y="4390438"/>
            <a:chExt cx="8638708" cy="1774866"/>
          </a:xfrm>
        </p:grpSpPr>
        <p:sp>
          <p:nvSpPr>
            <p:cNvPr id="11273" name="Rectangle 9"/>
            <p:cNvSpPr>
              <a:spLocks noChangeArrowheads="1"/>
            </p:cNvSpPr>
            <p:nvPr/>
          </p:nvSpPr>
          <p:spPr bwMode="auto">
            <a:xfrm>
              <a:off x="-34260" y="5361172"/>
              <a:ext cx="184731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11276" name="Rectangle 12"/>
            <p:cNvSpPr>
              <a:spLocks noChangeArrowheads="1"/>
            </p:cNvSpPr>
            <p:nvPr/>
          </p:nvSpPr>
          <p:spPr bwMode="auto">
            <a:xfrm>
              <a:off x="327244" y="4662264"/>
              <a:ext cx="8277204" cy="1143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 algn="ctr"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algn="ctr"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algn="ctr"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algn="ctr"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algn="ctr"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457200" algn="ctr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914400" algn="ctr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1371600" algn="ctr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1828800" algn="ctr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>
                <a:lnSpc>
                  <a:spcPct val="150000"/>
                </a:lnSpc>
                <a:buFontTx/>
                <a:buNone/>
              </a:pPr>
              <a:r>
                <a:rPr lang="zh-CN" altLang="en-US" sz="3200" b="1" dirty="0">
                  <a:solidFill>
                    <a:schemeClr val="tx1"/>
                  </a:solidFill>
                </a:rPr>
                <a:t>小数点右边第三位是千分位，表示几</a:t>
              </a:r>
              <a:r>
                <a:rPr lang="zh-CN" altLang="en-US" sz="3200" b="1" dirty="0" smtClean="0">
                  <a:solidFill>
                    <a:schemeClr val="tx1"/>
                  </a:solidFill>
                </a:rPr>
                <a:t>个          </a:t>
              </a:r>
              <a:r>
                <a:rPr lang="zh-CN" altLang="en-US" sz="3200" b="1" dirty="0">
                  <a:solidFill>
                    <a:schemeClr val="tx1"/>
                  </a:solidFill>
                </a:rPr>
                <a:t>，计数单位</a:t>
              </a:r>
              <a:r>
                <a:rPr lang="zh-CN" altLang="en-US" sz="3200" b="1" dirty="0" smtClean="0">
                  <a:solidFill>
                    <a:schemeClr val="tx1"/>
                  </a:solidFill>
                </a:rPr>
                <a:t>是          </a:t>
              </a:r>
              <a:r>
                <a:rPr lang="zh-CN" altLang="en-US" sz="3200" b="1" dirty="0">
                  <a:solidFill>
                    <a:schemeClr val="tx1"/>
                  </a:solidFill>
                </a:rPr>
                <a:t>或</a:t>
              </a:r>
              <a:r>
                <a:rPr lang="en-US" altLang="zh-CN" sz="3200" b="1" dirty="0">
                  <a:solidFill>
                    <a:srgbClr val="FF0000"/>
                  </a:solidFill>
                </a:rPr>
                <a:t>0.001</a:t>
              </a:r>
              <a:r>
                <a:rPr lang="zh-CN" altLang="en-US" sz="3200" b="1" dirty="0">
                  <a:solidFill>
                    <a:schemeClr val="tx1"/>
                  </a:solidFill>
                </a:rPr>
                <a:t>。</a:t>
              </a:r>
              <a:r>
                <a:rPr lang="zh-CN" altLang="en-US" sz="3200" dirty="0">
                  <a:solidFill>
                    <a:schemeClr val="tx1"/>
                  </a:solidFill>
                </a:rPr>
                <a:t> </a:t>
              </a:r>
            </a:p>
          </p:txBody>
        </p:sp>
        <p:sp>
          <p:nvSpPr>
            <p:cNvPr id="27" name="Text Box 177"/>
            <p:cNvSpPr txBox="1">
              <a:spLocks noChangeArrowheads="1"/>
            </p:cNvSpPr>
            <p:nvPr/>
          </p:nvSpPr>
          <p:spPr bwMode="auto">
            <a:xfrm>
              <a:off x="7736557" y="4390438"/>
              <a:ext cx="685940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 dirty="0" smtClean="0">
                  <a:solidFill>
                    <a:srgbClr val="FF0000"/>
                  </a:solidFill>
                </a:rPr>
                <a:t>1</a:t>
              </a:r>
              <a:endParaRPr lang="en-US" altLang="zh-CN" sz="3600" b="1" dirty="0">
                <a:solidFill>
                  <a:srgbClr val="FF0000"/>
                </a:solidFill>
              </a:endParaRPr>
            </a:p>
          </p:txBody>
        </p:sp>
        <p:sp>
          <p:nvSpPr>
            <p:cNvPr id="28" name="Text Box 178"/>
            <p:cNvSpPr txBox="1">
              <a:spLocks noChangeArrowheads="1"/>
            </p:cNvSpPr>
            <p:nvPr/>
          </p:nvSpPr>
          <p:spPr bwMode="auto">
            <a:xfrm>
              <a:off x="7380312" y="4870901"/>
              <a:ext cx="1128175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dirty="0">
                  <a:solidFill>
                    <a:srgbClr val="FF0000"/>
                  </a:solidFill>
                </a:rPr>
                <a:t>1000</a:t>
              </a:r>
              <a:endParaRPr lang="en-US" altLang="zh-CN" sz="3600" b="1" dirty="0">
                <a:solidFill>
                  <a:srgbClr val="FF0000"/>
                </a:solidFill>
              </a:endParaRPr>
            </a:p>
          </p:txBody>
        </p:sp>
        <p:sp>
          <p:nvSpPr>
            <p:cNvPr id="29" name="Line 180"/>
            <p:cNvSpPr>
              <a:spLocks noChangeShapeType="1"/>
            </p:cNvSpPr>
            <p:nvPr/>
          </p:nvSpPr>
          <p:spPr bwMode="auto">
            <a:xfrm flipV="1">
              <a:off x="7479627" y="4966449"/>
              <a:ext cx="921700" cy="62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0" name="Text Box 177"/>
            <p:cNvSpPr txBox="1">
              <a:spLocks noChangeArrowheads="1"/>
            </p:cNvSpPr>
            <p:nvPr/>
          </p:nvSpPr>
          <p:spPr bwMode="auto">
            <a:xfrm>
              <a:off x="2781873" y="5038510"/>
              <a:ext cx="685940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 dirty="0" smtClean="0">
                  <a:solidFill>
                    <a:srgbClr val="FF0000"/>
                  </a:solidFill>
                </a:rPr>
                <a:t>1</a:t>
              </a:r>
              <a:endParaRPr lang="en-US" altLang="zh-CN" sz="3600" b="1" dirty="0">
                <a:solidFill>
                  <a:srgbClr val="FF0000"/>
                </a:solidFill>
              </a:endParaRPr>
            </a:p>
          </p:txBody>
        </p:sp>
        <p:sp>
          <p:nvSpPr>
            <p:cNvPr id="31" name="Text Box 178"/>
            <p:cNvSpPr txBox="1">
              <a:spLocks noChangeArrowheads="1"/>
            </p:cNvSpPr>
            <p:nvPr/>
          </p:nvSpPr>
          <p:spPr bwMode="auto">
            <a:xfrm>
              <a:off x="2425628" y="5518973"/>
              <a:ext cx="1128175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dirty="0">
                  <a:solidFill>
                    <a:srgbClr val="FF0000"/>
                  </a:solidFill>
                </a:rPr>
                <a:t>1000</a:t>
              </a:r>
              <a:endParaRPr lang="en-US" altLang="zh-CN" sz="3600" b="1" dirty="0">
                <a:solidFill>
                  <a:srgbClr val="FF0000"/>
                </a:solidFill>
              </a:endParaRPr>
            </a:p>
          </p:txBody>
        </p:sp>
        <p:sp>
          <p:nvSpPr>
            <p:cNvPr id="32" name="Line 180"/>
            <p:cNvSpPr>
              <a:spLocks noChangeShapeType="1"/>
            </p:cNvSpPr>
            <p:nvPr/>
          </p:nvSpPr>
          <p:spPr bwMode="auto">
            <a:xfrm flipV="1">
              <a:off x="2524943" y="5614521"/>
              <a:ext cx="921700" cy="62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9572" y="980728"/>
            <a:ext cx="8644915" cy="1839998"/>
            <a:chOff x="319572" y="980728"/>
            <a:chExt cx="8644915" cy="1839998"/>
          </a:xfrm>
        </p:grpSpPr>
        <p:sp>
          <p:nvSpPr>
            <p:cNvPr id="21" name="Text Box 177"/>
            <p:cNvSpPr txBox="1">
              <a:spLocks noChangeArrowheads="1"/>
            </p:cNvSpPr>
            <p:nvPr/>
          </p:nvSpPr>
          <p:spPr bwMode="auto">
            <a:xfrm>
              <a:off x="7596336" y="980728"/>
              <a:ext cx="685940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 dirty="0" smtClean="0">
                  <a:solidFill>
                    <a:srgbClr val="FF0000"/>
                  </a:solidFill>
                </a:rPr>
                <a:t>1</a:t>
              </a:r>
              <a:endParaRPr lang="en-US" altLang="zh-CN" sz="3600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Text Box 178"/>
            <p:cNvSpPr txBox="1">
              <a:spLocks noChangeArrowheads="1"/>
            </p:cNvSpPr>
            <p:nvPr/>
          </p:nvSpPr>
          <p:spPr bwMode="auto">
            <a:xfrm>
              <a:off x="7475711" y="1461191"/>
              <a:ext cx="1128175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 dirty="0" smtClean="0">
                  <a:solidFill>
                    <a:srgbClr val="FF0000"/>
                  </a:solidFill>
                </a:rPr>
                <a:t>10</a:t>
              </a:r>
              <a:endParaRPr lang="en-US" altLang="zh-CN" sz="3600" b="1" dirty="0">
                <a:solidFill>
                  <a:srgbClr val="FF0000"/>
                </a:solidFill>
              </a:endParaRPr>
            </a:p>
          </p:txBody>
        </p:sp>
        <p:sp>
          <p:nvSpPr>
            <p:cNvPr id="23" name="Line 180"/>
            <p:cNvSpPr>
              <a:spLocks noChangeShapeType="1"/>
            </p:cNvSpPr>
            <p:nvPr/>
          </p:nvSpPr>
          <p:spPr bwMode="auto">
            <a:xfrm flipV="1">
              <a:off x="7451759" y="1557359"/>
              <a:ext cx="720642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4" name="Text Box 177"/>
            <p:cNvSpPr txBox="1">
              <a:spLocks noChangeArrowheads="1"/>
            </p:cNvSpPr>
            <p:nvPr/>
          </p:nvSpPr>
          <p:spPr bwMode="auto">
            <a:xfrm>
              <a:off x="2619610" y="1693932"/>
              <a:ext cx="685940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 dirty="0" smtClean="0">
                  <a:solidFill>
                    <a:srgbClr val="FF0000"/>
                  </a:solidFill>
                </a:rPr>
                <a:t>1</a:t>
              </a:r>
              <a:endParaRPr lang="en-US" altLang="zh-CN" sz="3600" b="1" dirty="0">
                <a:solidFill>
                  <a:srgbClr val="FF0000"/>
                </a:solidFill>
              </a:endParaRPr>
            </a:p>
          </p:txBody>
        </p:sp>
        <p:sp>
          <p:nvSpPr>
            <p:cNvPr id="25" name="Text Box 178"/>
            <p:cNvSpPr txBox="1">
              <a:spLocks noChangeArrowheads="1"/>
            </p:cNvSpPr>
            <p:nvPr/>
          </p:nvSpPr>
          <p:spPr bwMode="auto">
            <a:xfrm>
              <a:off x="2498985" y="2174395"/>
              <a:ext cx="1128175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 dirty="0" smtClean="0">
                  <a:solidFill>
                    <a:srgbClr val="FF0000"/>
                  </a:solidFill>
                </a:rPr>
                <a:t>10</a:t>
              </a:r>
              <a:endParaRPr lang="en-US" altLang="zh-CN" sz="3600" b="1" dirty="0">
                <a:solidFill>
                  <a:srgbClr val="FF0000"/>
                </a:solidFill>
              </a:endParaRPr>
            </a:p>
          </p:txBody>
        </p:sp>
        <p:sp>
          <p:nvSpPr>
            <p:cNvPr id="26" name="Line 180"/>
            <p:cNvSpPr>
              <a:spLocks noChangeShapeType="1"/>
            </p:cNvSpPr>
            <p:nvPr/>
          </p:nvSpPr>
          <p:spPr bwMode="auto">
            <a:xfrm flipV="1">
              <a:off x="2475033" y="2270563"/>
              <a:ext cx="720642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" name="矩形 5"/>
            <p:cNvSpPr/>
            <p:nvPr/>
          </p:nvSpPr>
          <p:spPr>
            <a:xfrm>
              <a:off x="319572" y="1139260"/>
              <a:ext cx="8644915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>
                  <a:solidFill>
                    <a:prstClr val="black"/>
                  </a:solidFill>
                  <a:latin typeface="Calibri" panose="020F0502020204030204"/>
                </a:rPr>
                <a:t>小数点右边第一位是十分位，表示几个          ，计数单位是         或</a:t>
              </a:r>
              <a:r>
                <a:rPr lang="en-US" altLang="zh-CN" sz="3200" dirty="0">
                  <a:solidFill>
                    <a:srgbClr val="FF0000"/>
                  </a:solidFill>
                  <a:latin typeface="Calibri" panose="020F0502020204030204"/>
                </a:rPr>
                <a:t>0.1</a:t>
              </a:r>
              <a:r>
                <a:rPr lang="zh-CN" altLang="en-US" sz="3200" dirty="0">
                  <a:solidFill>
                    <a:prstClr val="black"/>
                  </a:solidFill>
                  <a:latin typeface="Calibri" panose="020F0502020204030204"/>
                </a:rPr>
                <a:t>；</a:t>
              </a:r>
              <a:r>
                <a:rPr lang="zh-CN" altLang="en-US" sz="3200" b="0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endParaRPr lang="zh-CN" altLang="en-US" dirty="0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1943100" y="543767"/>
            <a:ext cx="52260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小数的数位数位顺序表</a:t>
            </a:r>
            <a:endParaRPr lang="zh-CN" altLang="en-US" sz="3200" b="1" dirty="0"/>
          </a:p>
        </p:txBody>
      </p:sp>
      <p:graphicFrame>
        <p:nvGraphicFramePr>
          <p:cNvPr id="12291" name="Group 3"/>
          <p:cNvGraphicFramePr>
            <a:graphicFrameLocks noGrp="1"/>
          </p:cNvGraphicFramePr>
          <p:nvPr/>
        </p:nvGraphicFramePr>
        <p:xfrm>
          <a:off x="323850" y="1113379"/>
          <a:ext cx="8424863" cy="5040313"/>
        </p:xfrm>
        <a:graphic>
          <a:graphicData uri="http://schemas.openxmlformats.org/drawingml/2006/table">
            <a:tbl>
              <a:tblPr/>
              <a:tblGrid>
                <a:gridCol w="944563"/>
                <a:gridCol w="681037"/>
                <a:gridCol w="679450"/>
                <a:gridCol w="679450"/>
                <a:gridCol w="681038"/>
                <a:gridCol w="679450"/>
                <a:gridCol w="695325"/>
                <a:gridCol w="647700"/>
                <a:gridCol w="696912"/>
                <a:gridCol w="679450"/>
                <a:gridCol w="681038"/>
                <a:gridCol w="679450"/>
              </a:tblGrid>
              <a:tr h="1533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533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732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337" name="Rectangle 49"/>
          <p:cNvSpPr>
            <a:spLocks noChangeArrowheads="1"/>
          </p:cNvSpPr>
          <p:nvPr/>
        </p:nvSpPr>
        <p:spPr bwMode="auto">
          <a:xfrm>
            <a:off x="2051050" y="2913356"/>
            <a:ext cx="4318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/>
              <a:t>万位</a:t>
            </a:r>
          </a:p>
        </p:txBody>
      </p:sp>
      <p:sp>
        <p:nvSpPr>
          <p:cNvPr id="12338" name="Rectangle 50"/>
          <p:cNvSpPr>
            <a:spLocks noChangeArrowheads="1"/>
          </p:cNvSpPr>
          <p:nvPr/>
        </p:nvSpPr>
        <p:spPr bwMode="auto">
          <a:xfrm>
            <a:off x="6051926" y="2567832"/>
            <a:ext cx="574675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/>
              <a:t>十分位</a:t>
            </a:r>
          </a:p>
        </p:txBody>
      </p:sp>
      <p:sp>
        <p:nvSpPr>
          <p:cNvPr id="12339" name="Rectangle 51"/>
          <p:cNvSpPr>
            <a:spLocks noChangeArrowheads="1"/>
          </p:cNvSpPr>
          <p:nvPr/>
        </p:nvSpPr>
        <p:spPr bwMode="auto">
          <a:xfrm>
            <a:off x="1403350" y="3060249"/>
            <a:ext cx="4764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/>
              <a:t>…</a:t>
            </a:r>
          </a:p>
        </p:txBody>
      </p:sp>
      <p:sp>
        <p:nvSpPr>
          <p:cNvPr id="12340" name="Rectangle 52"/>
          <p:cNvSpPr>
            <a:spLocks noChangeArrowheads="1"/>
          </p:cNvSpPr>
          <p:nvPr/>
        </p:nvSpPr>
        <p:spPr bwMode="auto">
          <a:xfrm>
            <a:off x="531536" y="2924944"/>
            <a:ext cx="373014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/>
              <a:t>数位</a:t>
            </a:r>
          </a:p>
        </p:txBody>
      </p:sp>
      <p:sp>
        <p:nvSpPr>
          <p:cNvPr id="12341" name="Rectangle 53"/>
          <p:cNvSpPr>
            <a:spLocks noChangeArrowheads="1"/>
          </p:cNvSpPr>
          <p:nvPr/>
        </p:nvSpPr>
        <p:spPr bwMode="auto">
          <a:xfrm>
            <a:off x="464975" y="4119627"/>
            <a:ext cx="863600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/>
              <a:t>计数单位</a:t>
            </a:r>
          </a:p>
        </p:txBody>
      </p:sp>
      <p:sp>
        <p:nvSpPr>
          <p:cNvPr id="12342" name="Rectangle 54"/>
          <p:cNvSpPr>
            <a:spLocks noChangeArrowheads="1"/>
          </p:cNvSpPr>
          <p:nvPr/>
        </p:nvSpPr>
        <p:spPr bwMode="auto">
          <a:xfrm>
            <a:off x="5508625" y="3928017"/>
            <a:ext cx="335348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/>
              <a:t>·</a:t>
            </a:r>
          </a:p>
        </p:txBody>
      </p:sp>
      <p:sp>
        <p:nvSpPr>
          <p:cNvPr id="12343" name="Rectangle 55"/>
          <p:cNvSpPr>
            <a:spLocks noChangeArrowheads="1"/>
          </p:cNvSpPr>
          <p:nvPr/>
        </p:nvSpPr>
        <p:spPr bwMode="auto">
          <a:xfrm>
            <a:off x="6084888" y="4307637"/>
            <a:ext cx="576262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/>
              <a:t>十分之一</a:t>
            </a:r>
          </a:p>
        </p:txBody>
      </p:sp>
      <p:sp>
        <p:nvSpPr>
          <p:cNvPr id="12344" name="Rectangle 56"/>
          <p:cNvSpPr>
            <a:spLocks noChangeArrowheads="1"/>
          </p:cNvSpPr>
          <p:nvPr/>
        </p:nvSpPr>
        <p:spPr bwMode="auto">
          <a:xfrm>
            <a:off x="2700338" y="2913356"/>
            <a:ext cx="4318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/>
              <a:t>千位</a:t>
            </a:r>
          </a:p>
        </p:txBody>
      </p:sp>
      <p:sp>
        <p:nvSpPr>
          <p:cNvPr id="12345" name="Rectangle 57"/>
          <p:cNvSpPr>
            <a:spLocks noChangeArrowheads="1"/>
          </p:cNvSpPr>
          <p:nvPr/>
        </p:nvSpPr>
        <p:spPr bwMode="auto">
          <a:xfrm>
            <a:off x="3354214" y="2940344"/>
            <a:ext cx="4318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/>
              <a:t>百位</a:t>
            </a:r>
          </a:p>
        </p:txBody>
      </p:sp>
      <p:sp>
        <p:nvSpPr>
          <p:cNvPr id="12346" name="Rectangle 58"/>
          <p:cNvSpPr>
            <a:spLocks noChangeArrowheads="1"/>
          </p:cNvSpPr>
          <p:nvPr/>
        </p:nvSpPr>
        <p:spPr bwMode="auto">
          <a:xfrm>
            <a:off x="4010025" y="2922881"/>
            <a:ext cx="4318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/>
              <a:t>十位</a:t>
            </a:r>
          </a:p>
        </p:txBody>
      </p:sp>
      <p:sp>
        <p:nvSpPr>
          <p:cNvPr id="12347" name="Rectangle 59"/>
          <p:cNvSpPr>
            <a:spLocks noChangeArrowheads="1"/>
          </p:cNvSpPr>
          <p:nvPr/>
        </p:nvSpPr>
        <p:spPr bwMode="auto">
          <a:xfrm>
            <a:off x="4716463" y="2954631"/>
            <a:ext cx="4318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/>
              <a:t>个位</a:t>
            </a:r>
          </a:p>
        </p:txBody>
      </p:sp>
      <p:sp>
        <p:nvSpPr>
          <p:cNvPr id="12348" name="Rectangle 60"/>
          <p:cNvSpPr>
            <a:spLocks noChangeArrowheads="1"/>
          </p:cNvSpPr>
          <p:nvPr/>
        </p:nvSpPr>
        <p:spPr bwMode="auto">
          <a:xfrm>
            <a:off x="6771063" y="2567832"/>
            <a:ext cx="574675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/>
              <a:t>百分位</a:t>
            </a:r>
          </a:p>
        </p:txBody>
      </p:sp>
      <p:sp>
        <p:nvSpPr>
          <p:cNvPr id="12349" name="Rectangle 61"/>
          <p:cNvSpPr>
            <a:spLocks noChangeArrowheads="1"/>
          </p:cNvSpPr>
          <p:nvPr/>
        </p:nvSpPr>
        <p:spPr bwMode="auto">
          <a:xfrm>
            <a:off x="7428288" y="2567832"/>
            <a:ext cx="574675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/>
              <a:t>千分位</a:t>
            </a:r>
          </a:p>
        </p:txBody>
      </p:sp>
      <p:sp>
        <p:nvSpPr>
          <p:cNvPr id="12350" name="Rectangle 62"/>
          <p:cNvSpPr>
            <a:spLocks noChangeArrowheads="1"/>
          </p:cNvSpPr>
          <p:nvPr/>
        </p:nvSpPr>
        <p:spPr bwMode="auto">
          <a:xfrm>
            <a:off x="8200044" y="3060249"/>
            <a:ext cx="4764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/>
              <a:t>…</a:t>
            </a:r>
          </a:p>
        </p:txBody>
      </p:sp>
      <p:sp>
        <p:nvSpPr>
          <p:cNvPr id="12351" name="Rectangle 63"/>
          <p:cNvSpPr>
            <a:spLocks noChangeArrowheads="1"/>
          </p:cNvSpPr>
          <p:nvPr/>
        </p:nvSpPr>
        <p:spPr bwMode="auto">
          <a:xfrm>
            <a:off x="8152188" y="4729912"/>
            <a:ext cx="4764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/>
              <a:t>…</a:t>
            </a:r>
          </a:p>
        </p:txBody>
      </p:sp>
      <p:sp>
        <p:nvSpPr>
          <p:cNvPr id="12352" name="Rectangle 64"/>
          <p:cNvSpPr>
            <a:spLocks noChangeArrowheads="1"/>
          </p:cNvSpPr>
          <p:nvPr/>
        </p:nvSpPr>
        <p:spPr bwMode="auto">
          <a:xfrm>
            <a:off x="1360009" y="4833239"/>
            <a:ext cx="4764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/>
              <a:t>…</a:t>
            </a:r>
          </a:p>
        </p:txBody>
      </p:sp>
      <p:sp>
        <p:nvSpPr>
          <p:cNvPr id="12353" name="Rectangle 65"/>
          <p:cNvSpPr>
            <a:spLocks noChangeArrowheads="1"/>
          </p:cNvSpPr>
          <p:nvPr/>
        </p:nvSpPr>
        <p:spPr bwMode="auto">
          <a:xfrm>
            <a:off x="2051050" y="4858292"/>
            <a:ext cx="431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/>
              <a:t>万</a:t>
            </a:r>
          </a:p>
        </p:txBody>
      </p:sp>
      <p:sp>
        <p:nvSpPr>
          <p:cNvPr id="12354" name="Rectangle 66"/>
          <p:cNvSpPr>
            <a:spLocks noChangeArrowheads="1"/>
          </p:cNvSpPr>
          <p:nvPr/>
        </p:nvSpPr>
        <p:spPr bwMode="auto">
          <a:xfrm>
            <a:off x="2738438" y="4812254"/>
            <a:ext cx="431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/>
              <a:t>千</a:t>
            </a:r>
          </a:p>
        </p:txBody>
      </p:sp>
      <p:sp>
        <p:nvSpPr>
          <p:cNvPr id="12355" name="Rectangle 67"/>
          <p:cNvSpPr>
            <a:spLocks noChangeArrowheads="1"/>
          </p:cNvSpPr>
          <p:nvPr/>
        </p:nvSpPr>
        <p:spPr bwMode="auto">
          <a:xfrm>
            <a:off x="3347864" y="4839242"/>
            <a:ext cx="431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/>
              <a:t>百</a:t>
            </a:r>
          </a:p>
        </p:txBody>
      </p:sp>
      <p:sp>
        <p:nvSpPr>
          <p:cNvPr id="12356" name="Rectangle 68"/>
          <p:cNvSpPr>
            <a:spLocks noChangeArrowheads="1"/>
          </p:cNvSpPr>
          <p:nvPr/>
        </p:nvSpPr>
        <p:spPr bwMode="auto">
          <a:xfrm>
            <a:off x="4124325" y="4802729"/>
            <a:ext cx="431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/>
              <a:t>十</a:t>
            </a:r>
          </a:p>
        </p:txBody>
      </p:sp>
      <p:sp>
        <p:nvSpPr>
          <p:cNvPr id="12357" name="Rectangle 69"/>
          <p:cNvSpPr>
            <a:spLocks noChangeArrowheads="1"/>
          </p:cNvSpPr>
          <p:nvPr/>
        </p:nvSpPr>
        <p:spPr bwMode="auto">
          <a:xfrm>
            <a:off x="4572000" y="4572442"/>
            <a:ext cx="86518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b="1" dirty="0"/>
              <a:t>一</a:t>
            </a:r>
          </a:p>
          <a:p>
            <a:pPr algn="ctr"/>
            <a:r>
              <a:rPr lang="en-US" altLang="zh-CN" sz="3200" dirty="0" smtClean="0"/>
              <a:t>(</a:t>
            </a:r>
            <a:r>
              <a:rPr lang="zh-CN" altLang="en-US" sz="3200" dirty="0"/>
              <a:t>个</a:t>
            </a:r>
            <a:r>
              <a:rPr lang="en-US" altLang="zh-CN" sz="3200" dirty="0" smtClean="0"/>
              <a:t>)</a:t>
            </a:r>
            <a:endParaRPr lang="zh-CN" altLang="en-US" sz="3200" b="1" dirty="0"/>
          </a:p>
        </p:txBody>
      </p:sp>
      <p:sp>
        <p:nvSpPr>
          <p:cNvPr id="12358" name="Rectangle 70"/>
          <p:cNvSpPr>
            <a:spLocks noChangeArrowheads="1"/>
          </p:cNvSpPr>
          <p:nvPr/>
        </p:nvSpPr>
        <p:spPr bwMode="auto">
          <a:xfrm>
            <a:off x="6740901" y="4272712"/>
            <a:ext cx="576262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/>
              <a:t>百分之一</a:t>
            </a:r>
          </a:p>
        </p:txBody>
      </p:sp>
      <p:sp>
        <p:nvSpPr>
          <p:cNvPr id="12359" name="Rectangle 71"/>
          <p:cNvSpPr>
            <a:spLocks noChangeArrowheads="1"/>
          </p:cNvSpPr>
          <p:nvPr/>
        </p:nvSpPr>
        <p:spPr bwMode="auto">
          <a:xfrm>
            <a:off x="7428288" y="4253662"/>
            <a:ext cx="576263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/>
              <a:t>千分之一</a:t>
            </a:r>
          </a:p>
        </p:txBody>
      </p:sp>
      <p:sp>
        <p:nvSpPr>
          <p:cNvPr id="12360" name="Rectangle 72"/>
          <p:cNvSpPr>
            <a:spLocks noChangeArrowheads="1"/>
          </p:cNvSpPr>
          <p:nvPr/>
        </p:nvSpPr>
        <p:spPr bwMode="auto">
          <a:xfrm>
            <a:off x="2627313" y="1611854"/>
            <a:ext cx="183255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 dirty="0"/>
              <a:t>整数部分</a:t>
            </a:r>
          </a:p>
        </p:txBody>
      </p:sp>
      <p:sp>
        <p:nvSpPr>
          <p:cNvPr id="12361" name="Rectangle 73"/>
          <p:cNvSpPr>
            <a:spLocks noChangeArrowheads="1"/>
          </p:cNvSpPr>
          <p:nvPr/>
        </p:nvSpPr>
        <p:spPr bwMode="auto">
          <a:xfrm>
            <a:off x="6659563" y="1545179"/>
            <a:ext cx="183255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/>
              <a:t>小数部分</a:t>
            </a:r>
          </a:p>
        </p:txBody>
      </p:sp>
      <p:sp>
        <p:nvSpPr>
          <p:cNvPr id="12362" name="Rectangle 74"/>
          <p:cNvSpPr>
            <a:spLocks noChangeArrowheads="1"/>
          </p:cNvSpPr>
          <p:nvPr/>
        </p:nvSpPr>
        <p:spPr bwMode="auto">
          <a:xfrm>
            <a:off x="5364163" y="1052736"/>
            <a:ext cx="503237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/>
              <a:t>小数点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2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2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2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2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2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2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2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2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2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2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2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2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2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2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2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2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2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2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2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2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2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2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37" grpId="0" autoUpdateAnimBg="0"/>
      <p:bldP spid="12338" grpId="0" autoUpdateAnimBg="0"/>
      <p:bldP spid="12339" grpId="0" autoUpdateAnimBg="0"/>
      <p:bldP spid="12340" grpId="0" autoUpdateAnimBg="0"/>
      <p:bldP spid="12341" grpId="0" autoUpdateAnimBg="0"/>
      <p:bldP spid="12342" grpId="0" autoUpdateAnimBg="0"/>
      <p:bldP spid="12343" grpId="0" autoUpdateAnimBg="0"/>
      <p:bldP spid="12344" grpId="0" autoUpdateAnimBg="0"/>
      <p:bldP spid="12345" grpId="0" autoUpdateAnimBg="0"/>
      <p:bldP spid="12346" grpId="0" autoUpdateAnimBg="0"/>
      <p:bldP spid="12347" grpId="0" autoUpdateAnimBg="0"/>
      <p:bldP spid="12348" grpId="0" autoUpdateAnimBg="0"/>
      <p:bldP spid="12349" grpId="0" autoUpdateAnimBg="0"/>
      <p:bldP spid="12350" grpId="0" autoUpdateAnimBg="0"/>
      <p:bldP spid="12351" grpId="0" autoUpdateAnimBg="0"/>
      <p:bldP spid="12352" grpId="0" autoUpdateAnimBg="0"/>
      <p:bldP spid="12353" grpId="0" autoUpdateAnimBg="0"/>
      <p:bldP spid="12354" grpId="0" autoUpdateAnimBg="0"/>
      <p:bldP spid="12355" grpId="0" autoUpdateAnimBg="0"/>
      <p:bldP spid="12356" grpId="0" autoUpdateAnimBg="0"/>
      <p:bldP spid="12357" grpId="0" autoUpdateAnimBg="0"/>
      <p:bldP spid="12358" grpId="0" autoUpdateAnimBg="0"/>
      <p:bldP spid="12359" grpId="0" autoUpdateAnimBg="0"/>
      <p:bldP spid="12360" grpId="0" autoUpdateAnimBg="0"/>
      <p:bldP spid="12361" grpId="0" autoUpdateAnimBg="0"/>
      <p:bldP spid="12362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2532176" y="1628800"/>
            <a:ext cx="661182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40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3.78</a:t>
            </a:r>
            <a:r>
              <a:rPr lang="zh-CN" altLang="en-US" sz="40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是由</a:t>
            </a:r>
            <a:r>
              <a:rPr lang="en-US" altLang="zh-CN" sz="40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40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40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40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个一、</a:t>
            </a:r>
            <a:r>
              <a:rPr lang="en-US" altLang="zh-CN" sz="40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40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40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40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个十分之一和</a:t>
            </a:r>
            <a:r>
              <a:rPr lang="en-US" altLang="zh-CN" sz="40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40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40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40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个百分之一组成的。</a:t>
            </a:r>
            <a:endParaRPr lang="zh-CN" altLang="en-US" sz="80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3" name="矩形 2"/>
          <p:cNvSpPr/>
          <p:nvPr/>
        </p:nvSpPr>
        <p:spPr>
          <a:xfrm>
            <a:off x="4889151" y="1772816"/>
            <a:ext cx="54694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dirty="0">
                <a:solidFill>
                  <a:srgbClr val="FF0000"/>
                </a:solidFill>
                <a:latin typeface="华文楷体" pitchFamily="2" charset="-122"/>
                <a:cs typeface="Times New Roman" panose="02020603050405020304" pitchFamily="18" charset="0"/>
              </a:rPr>
              <a:t>3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697463" y="1772816"/>
            <a:ext cx="54694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dirty="0" smtClean="0">
                <a:solidFill>
                  <a:srgbClr val="FF0000"/>
                </a:solidFill>
                <a:latin typeface="华文楷体" pitchFamily="2" charset="-122"/>
                <a:cs typeface="Times New Roman" panose="02020603050405020304" pitchFamily="18" charset="0"/>
              </a:rPr>
              <a:t>7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019834" y="2636912"/>
            <a:ext cx="54694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dirty="0" smtClean="0">
                <a:solidFill>
                  <a:srgbClr val="FF0000"/>
                </a:solidFill>
                <a:latin typeface="华文楷体" pitchFamily="2" charset="-122"/>
                <a:cs typeface="Times New Roman" panose="02020603050405020304" pitchFamily="18" charset="0"/>
              </a:rPr>
              <a:t>8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2990" y="2420888"/>
            <a:ext cx="2352664" cy="317288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5" grpId="0"/>
      <p:bldP spid="4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1310</Words>
  <Application>WPS 演示</Application>
  <PresentationFormat>全屏显示(4:3)</PresentationFormat>
  <Paragraphs>313</Paragraphs>
  <Slides>33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主题</vt:lpstr>
      <vt:lpstr>幻灯片 1</vt:lpstr>
      <vt:lpstr>幻灯片 2</vt:lpstr>
      <vt:lpstr>幻灯片 3</vt:lpstr>
      <vt:lpstr>幻灯片 4</vt:lpstr>
      <vt:lpstr>幻灯片 5</vt:lpstr>
      <vt:lpstr>整数部分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写作：0.88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人教版数学四年级下第4单元</dc:title>
  <dc:creator>吉林梓翰教育图书有限公司</dc:creator>
  <cp:lastModifiedBy>lenovop</cp:lastModifiedBy>
  <cp:revision>655</cp:revision>
  <dcterms:created xsi:type="dcterms:W3CDTF">2015-11-21T07:20:00Z</dcterms:created>
  <dcterms:modified xsi:type="dcterms:W3CDTF">2021-11-01T03:28:39Z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